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37" r:id="rId2"/>
    <p:sldMasterId id="2147483771" r:id="rId3"/>
  </p:sldMasterIdLst>
  <p:notesMasterIdLst>
    <p:notesMasterId r:id="rId40"/>
  </p:notesMasterIdLst>
  <p:handoutMasterIdLst>
    <p:handoutMasterId r:id="rId41"/>
  </p:handoutMasterIdLst>
  <p:sldIdLst>
    <p:sldId id="256" r:id="rId4"/>
    <p:sldId id="258" r:id="rId5"/>
    <p:sldId id="275" r:id="rId6"/>
    <p:sldId id="276" r:id="rId7"/>
    <p:sldId id="364" r:id="rId8"/>
    <p:sldId id="315" r:id="rId9"/>
    <p:sldId id="323" r:id="rId10"/>
    <p:sldId id="325" r:id="rId11"/>
    <p:sldId id="336" r:id="rId12"/>
    <p:sldId id="333" r:id="rId13"/>
    <p:sldId id="335" r:id="rId14"/>
    <p:sldId id="344" r:id="rId15"/>
    <p:sldId id="349" r:id="rId16"/>
    <p:sldId id="307" r:id="rId17"/>
    <p:sldId id="351" r:id="rId18"/>
    <p:sldId id="365" r:id="rId19"/>
    <p:sldId id="384" r:id="rId20"/>
    <p:sldId id="379" r:id="rId21"/>
    <p:sldId id="352" r:id="rId22"/>
    <p:sldId id="385" r:id="rId23"/>
    <p:sldId id="362" r:id="rId24"/>
    <p:sldId id="357" r:id="rId25"/>
    <p:sldId id="356" r:id="rId26"/>
    <p:sldId id="360" r:id="rId27"/>
    <p:sldId id="361" r:id="rId28"/>
    <p:sldId id="377" r:id="rId29"/>
    <p:sldId id="381" r:id="rId30"/>
    <p:sldId id="375" r:id="rId31"/>
    <p:sldId id="319" r:id="rId32"/>
    <p:sldId id="299" r:id="rId33"/>
    <p:sldId id="386" r:id="rId34"/>
    <p:sldId id="380" r:id="rId35"/>
    <p:sldId id="382" r:id="rId36"/>
    <p:sldId id="383" r:id="rId37"/>
    <p:sldId id="265" r:id="rId38"/>
    <p:sldId id="363" r:id="rId39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AA72D4"/>
    <a:srgbClr val="66FFFF"/>
    <a:srgbClr val="F187E2"/>
    <a:srgbClr val="EB53D5"/>
    <a:srgbClr val="F8C4F1"/>
    <a:srgbClr val="00A3C6"/>
    <a:srgbClr val="D7EBFD"/>
    <a:srgbClr val="AFEAFF"/>
    <a:srgbClr val="BAF7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2674" autoAdjust="0"/>
  </p:normalViewPr>
  <p:slideViewPr>
    <p:cSldViewPr>
      <p:cViewPr varScale="1">
        <p:scale>
          <a:sx n="107" d="100"/>
          <a:sy n="107" d="100"/>
        </p:scale>
        <p:origin x="16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CBD82-807F-4149-A6DF-721E2E24E473}" type="datetimeFigureOut">
              <a:rPr lang="es-ES" smtClean="0"/>
              <a:t>26/01/2021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D968E-D7E5-40F0-A1B9-1DF0B278D0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537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1863D1-B08C-4A3C-98C6-12E4AB6549FD}" type="datetimeFigureOut">
              <a:rPr lang="es-ES"/>
              <a:pPr>
                <a:defRPr/>
              </a:pPr>
              <a:t>26/01/2021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955DFE-B1AF-4E57-AA8D-78F4C78DB46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300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7403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9198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381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6220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673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B0B8-854D-4582-98E3-C0F9E9BBAA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3544008"/>
      </p:ext>
    </p:extLst>
  </p:cSld>
  <p:clrMapOvr>
    <a:masterClrMapping/>
  </p:clrMapOvr>
  <p:transition spd="slow"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C2396-3FDE-4FF1-8F95-2AA80047D4E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5644237"/>
      </p:ext>
    </p:extLst>
  </p:cSld>
  <p:clrMapOvr>
    <a:masterClrMapping/>
  </p:clrMapOvr>
  <p:transition spd="slow"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B6E9A-93E9-406B-92E6-39BC97E9520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97552254"/>
      </p:ext>
    </p:extLst>
  </p:cSld>
  <p:clrMapOvr>
    <a:masterClrMapping/>
  </p:clrMapOvr>
  <p:transition spd="slow">
    <p:pull dir="l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0F104-12D9-429C-A6C1-BE4100BAC61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2120550"/>
      </p:ext>
    </p:extLst>
  </p:cSld>
  <p:clrMapOvr>
    <a:masterClrMapping/>
  </p:clrMapOvr>
  <p:transition spd="slow">
    <p:pull dir="l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EA195-958C-4EEE-A513-EFB9516EBF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5411679"/>
      </p:ext>
    </p:extLst>
  </p:cSld>
  <p:clrMapOvr>
    <a:masterClrMapping/>
  </p:clrMapOvr>
  <p:transition spd="slow">
    <p:pull dir="l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77890-0F50-4B7B-A1FC-1FB882401E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16396871"/>
      </p:ext>
    </p:extLst>
  </p:cSld>
  <p:clrMapOvr>
    <a:masterClrMapping/>
  </p:clrMapOvr>
  <p:transition spd="slow">
    <p:pull dir="l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92EC-969B-4336-8CB4-353B35C4B7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190387"/>
      </p:ext>
    </p:extLst>
  </p:cSld>
  <p:clrMapOvr>
    <a:masterClrMapping/>
  </p:clrMapOvr>
  <p:transition spd="slow">
    <p:pull dir="l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52A36-C697-4F3C-A7D3-CF155DF8C70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77712636"/>
      </p:ext>
    </p:extLst>
  </p:cSld>
  <p:clrMapOvr>
    <a:masterClrMapping/>
  </p:clrMapOvr>
  <p:transition spd="slow">
    <p:pull dir="l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3122-5B90-47FD-B08F-AE8906C01C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27329224"/>
      </p:ext>
    </p:extLst>
  </p:cSld>
  <p:clrMapOvr>
    <a:masterClrMapping/>
  </p:clrMapOvr>
  <p:transition spd="slow">
    <p:pull dir="l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BD2D3-A976-45D0-98B5-30BC9FD0BB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9743130"/>
      </p:ext>
    </p:extLst>
  </p:cSld>
  <p:clrMapOvr>
    <a:masterClrMapping/>
  </p:clrMapOvr>
  <p:transition spd="slow">
    <p:pull dir="l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C910-20F2-4F8F-8128-78D75E7AB3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54821338"/>
      </p:ext>
    </p:extLst>
  </p:cSld>
  <p:clrMapOvr>
    <a:masterClrMapping/>
  </p:clrMapOvr>
  <p:transition spd="slow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6B57-F146-406A-9154-AD5DD9DD15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46533058"/>
      </p:ext>
    </p:extLst>
  </p:cSld>
  <p:clrMapOvr>
    <a:masterClrMapping/>
  </p:clrMapOvr>
  <p:transition spd="slow">
    <p:pull dir="l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14508-242F-413E-9484-D2FF845490A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05795926"/>
      </p:ext>
    </p:extLst>
  </p:cSld>
  <p:clrMapOvr>
    <a:masterClrMapping/>
  </p:clrMapOvr>
  <p:transition spd="slow">
    <p:pull dir="l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7331-DA41-44FE-87E0-07A9CF1B01D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51856830"/>
      </p:ext>
    </p:extLst>
  </p:cSld>
  <p:clrMapOvr>
    <a:masterClrMapping/>
  </p:clrMapOvr>
  <p:transition spd="slow">
    <p:pull dir="l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8AAE7-5E19-4697-8C49-35EE1339B46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35227233"/>
      </p:ext>
    </p:extLst>
  </p:cSld>
  <p:clrMapOvr>
    <a:masterClrMapping/>
  </p:clrMapOvr>
  <p:transition spd="slow">
    <p:pull dir="l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A1793-0F10-4132-89B5-CCD491B9F3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10680832"/>
      </p:ext>
    </p:extLst>
  </p:cSld>
  <p:clrMapOvr>
    <a:masterClrMapping/>
  </p:clrMapOvr>
  <p:transition spd="slow">
    <p:pull dir="l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335C5-B5DF-4F9D-8D0F-3E19F54B94A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5354413"/>
      </p:ext>
    </p:extLst>
  </p:cSld>
  <p:clrMapOvr>
    <a:masterClrMapping/>
  </p:clrMapOvr>
  <p:transition spd="slow">
    <p:pull dir="l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1767D-9D25-4C92-9321-777656B6AE3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56536060"/>
      </p:ext>
    </p:extLst>
  </p:cSld>
  <p:clrMapOvr>
    <a:masterClrMapping/>
  </p:clrMapOvr>
  <p:transition spd="slow">
    <p:pull dir="l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FEBF5-6BDC-42D6-9C18-DF2C997D372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09760661"/>
      </p:ext>
    </p:extLst>
  </p:cSld>
  <p:clrMapOvr>
    <a:masterClrMapping/>
  </p:clrMapOvr>
  <p:transition spd="slow">
    <p:pull dir="l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DA264-5EBA-4CBA-9A4B-E66EF7AEFF5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3244283"/>
      </p:ext>
    </p:extLst>
  </p:cSld>
  <p:clrMapOvr>
    <a:masterClrMapping/>
  </p:clrMapOvr>
  <p:transition spd="slow">
    <p:pull dir="l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8908-9F2A-4428-9E22-6BFCAEDB5F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18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0CC29-01E9-4757-9EA2-149D907C1E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2407728"/>
      </p:ext>
    </p:extLst>
  </p:cSld>
  <p:clrMapOvr>
    <a:masterClrMapping/>
  </p:clrMapOvr>
  <p:transition spd="slow"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5B473-5F01-4E80-9153-CDAA2F350E8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1241868"/>
      </p:ext>
    </p:extLst>
  </p:cSld>
  <p:clrMapOvr>
    <a:masterClrMapping/>
  </p:clrMapOvr>
  <p:transition spd="slow">
    <p:pull dir="l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9E4D4-AA67-41D8-BF50-243F88677A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31725392"/>
      </p:ext>
    </p:extLst>
  </p:cSld>
  <p:clrMapOvr>
    <a:masterClrMapping/>
  </p:clrMapOvr>
  <p:transition spd="slow">
    <p:pull dir="l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77ABF-2C32-40AD-8078-EE555CEA6D8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49157073"/>
      </p:ext>
    </p:extLst>
  </p:cSld>
  <p:clrMapOvr>
    <a:masterClrMapping/>
  </p:clrMapOvr>
  <p:transition spd="slow">
    <p:pull dir="l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EC93B-4B6F-46C0-A8B1-40FA94857E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3408845"/>
      </p:ext>
    </p:extLst>
  </p:cSld>
  <p:clrMapOvr>
    <a:masterClrMapping/>
  </p:clrMapOvr>
  <p:transition spd="slow">
    <p:pull dir="l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76943-042C-4EED-8DCE-027402DEFC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49892915"/>
      </p:ext>
    </p:extLst>
  </p:cSld>
  <p:clrMapOvr>
    <a:masterClrMapping/>
  </p:clrMapOvr>
  <p:transition spd="slow"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8F6F-ADAB-434F-9F37-F53CAA94C1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5145876"/>
      </p:ext>
    </p:extLst>
  </p:cSld>
  <p:clrMapOvr>
    <a:masterClrMapping/>
  </p:clrMapOvr>
  <p:transition spd="slow"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7DCFC-8821-430E-936D-624E62910D8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56084165"/>
      </p:ext>
    </p:extLst>
  </p:cSld>
  <p:clrMapOvr>
    <a:masterClrMapping/>
  </p:clrMapOvr>
  <p:transition spd="slow"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2D1FB-519C-48C0-89D9-6EFBFBD241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64816746"/>
      </p:ext>
    </p:extLst>
  </p:cSld>
  <p:clrMapOvr>
    <a:masterClrMapping/>
  </p:clrMapOvr>
  <p:transition spd="slow"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B3F94-8E43-4743-8915-BE391F6388B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7650958"/>
      </p:ext>
    </p:extLst>
  </p:cSld>
  <p:clrMapOvr>
    <a:masterClrMapping/>
  </p:clrMapOvr>
  <p:transition spd="slow"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96C1-CF44-4027-848C-84009EA3F5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21204"/>
      </p:ext>
    </p:extLst>
  </p:cSld>
  <p:clrMapOvr>
    <a:masterClrMapping/>
  </p:clrMapOvr>
  <p:transition spd="slow"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6857-5378-40AC-87C6-9982D97F88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71187288"/>
      </p:ext>
    </p:extLst>
  </p:cSld>
  <p:clrMapOvr>
    <a:masterClrMapping/>
  </p:clrMapOvr>
  <p:transition spd="slow"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A3FEDD7-8E91-4F93-9C3E-772CEEC700E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157A414-A826-4229-95A0-3AB0BF60E9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4C61CE-0C61-4BC8-A8F3-16351C179B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.jccm.es/es/admision/admision-2-ciclo-infantil-primaria-bachillerato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educamosclm.castillalamancha.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admision.to@jccm.es" TargetMode="External"/><Relationship Id="rId3" Type="http://schemas.openxmlformats.org/officeDocument/2006/relationships/hyperlink" Target="http://www.educa.jccm.es/" TargetMode="External"/><Relationship Id="rId7" Type="http://schemas.openxmlformats.org/officeDocument/2006/relationships/hyperlink" Target="mailto:admision.gu@jccm.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Relationship Id="rId6" Type="http://schemas.openxmlformats.org/officeDocument/2006/relationships/hyperlink" Target="mailto:admision.cu@jccm.es" TargetMode="External"/><Relationship Id="rId11" Type="http://schemas.openxmlformats.org/officeDocument/2006/relationships/image" Target="../media/image12.jpeg"/><Relationship Id="rId5" Type="http://schemas.openxmlformats.org/officeDocument/2006/relationships/hyperlink" Target="mailto:admision.cr@jccm.es" TargetMode="External"/><Relationship Id="rId10" Type="http://schemas.openxmlformats.org/officeDocument/2006/relationships/hyperlink" Target="mailto:admision.edu@jccm.es" TargetMode="External"/><Relationship Id="rId4" Type="http://schemas.openxmlformats.org/officeDocument/2006/relationships/hyperlink" Target="mailto:admision.ab@jccm.es" TargetMode="External"/><Relationship Id="rId9" Type="http://schemas.openxmlformats.org/officeDocument/2006/relationships/hyperlink" Target="mailto:admision.talavera@jccm.e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D7E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793"/>
            <a:ext cx="9144000" cy="6864921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041142" y="1700808"/>
            <a:ext cx="377991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INFORMACIÓN     PARA </a:t>
            </a:r>
          </a:p>
          <a:p>
            <a:pPr algn="ctr"/>
            <a:r>
              <a:rPr lang="es-ES_tradnl" sz="4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FAMILIAS</a:t>
            </a:r>
            <a:endParaRPr lang="es-ES" sz="4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925807" cy="59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0"/>
            <a:ext cx="4894364" cy="685235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041143" y="5174124"/>
            <a:ext cx="39953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>
                <a:solidFill>
                  <a:srgbClr val="FF0000"/>
                </a:solidFill>
              </a:rPr>
              <a:t>Toda la información del proceso de admisión se encuentra en el </a:t>
            </a:r>
            <a:r>
              <a:rPr lang="es-ES" sz="1600" u="sng" dirty="0" smtClean="0">
                <a:solidFill>
                  <a:srgbClr val="FF0000"/>
                </a:solidFill>
              </a:rPr>
              <a:t>Portal de Educación</a:t>
            </a:r>
            <a:r>
              <a:rPr lang="es-ES" sz="1600" dirty="0" smtClean="0">
                <a:solidFill>
                  <a:srgbClr val="FF0000"/>
                </a:solidFill>
              </a:rPr>
              <a:t>: </a:t>
            </a:r>
            <a:r>
              <a:rPr lang="es-ES" sz="1600" b="1" dirty="0" smtClean="0">
                <a:solidFill>
                  <a:schemeClr val="accent5">
                    <a:lumMod val="50000"/>
                  </a:schemeClr>
                </a:solidFill>
              </a:rPr>
              <a:t>educa.jccm.es</a:t>
            </a:r>
            <a:r>
              <a:rPr lang="es-ES" sz="16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sz="16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s-ES" sz="1600" dirty="0" smtClean="0">
                <a:solidFill>
                  <a:srgbClr val="FF0000"/>
                </a:solidFill>
              </a:rPr>
              <a:t>Recomendamos visita</a:t>
            </a:r>
            <a:endParaRPr lang="es-ES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pPr algn="l">
              <a:defRPr/>
            </a:pPr>
            <a:r>
              <a:rPr lang="es-ES" altLang="es-ES" sz="3200" b="1" u="sng" dirty="0" smtClean="0">
                <a:solidFill>
                  <a:srgbClr val="002060"/>
                </a:solidFill>
              </a:rPr>
              <a:t>7. Expediente académico</a:t>
            </a:r>
            <a:br>
              <a:rPr lang="es-ES" altLang="es-ES" sz="3200" b="1" u="sng" dirty="0" smtClean="0">
                <a:solidFill>
                  <a:srgbClr val="002060"/>
                </a:solidFill>
              </a:rPr>
            </a:br>
            <a:r>
              <a:rPr lang="es-ES" altLang="es-ES" sz="3200" dirty="0" smtClean="0">
                <a:solidFill>
                  <a:srgbClr val="FF0000"/>
                </a:solidFill>
              </a:rPr>
              <a:t>(Solo para Bachillerato)</a:t>
            </a: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611560" y="3010622"/>
            <a:ext cx="6767513" cy="3311525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5 y 5,9: 1 punto.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6 y 6,9: 2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7 y 7,9: 3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8 y 8,9: 4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9 y 10: 5 puntos.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23850" y="1838364"/>
            <a:ext cx="8496622" cy="830997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Nota media de 1º a 3º de ESO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3517">
            <a:off x="7614155" y="4900923"/>
            <a:ext cx="1050045" cy="1470117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425575"/>
          </a:xfrm>
        </p:spPr>
        <p:txBody>
          <a:bodyPr/>
          <a:lstStyle/>
          <a:p>
            <a:pPr>
              <a:defRPr/>
            </a:pPr>
            <a:r>
              <a:rPr lang="es-ES" altLang="es-ES" sz="4800" b="1" dirty="0" smtClean="0">
                <a:solidFill>
                  <a:srgbClr val="002060"/>
                </a:solidFill>
              </a:rPr>
              <a:t>CRITERIOS DE DESEMPATE</a:t>
            </a:r>
            <a:br>
              <a:rPr lang="es-ES" altLang="es-ES" sz="4800" b="1" dirty="0" smtClean="0">
                <a:solidFill>
                  <a:srgbClr val="002060"/>
                </a:solidFill>
              </a:rPr>
            </a:br>
            <a:r>
              <a:rPr lang="es-ES" altLang="es-ES" sz="3200" b="1" dirty="0" smtClean="0">
                <a:solidFill>
                  <a:srgbClr val="002060"/>
                </a:solidFill>
              </a:rPr>
              <a:t>a igualdad de puntos se ordena por: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>
          <a:xfrm>
            <a:off x="145108" y="1700213"/>
            <a:ext cx="8727816" cy="5041155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1º Hermanos/as matriculados en el centro.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Mayor </a:t>
            </a:r>
            <a:r>
              <a:rPr lang="es-ES" alt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puntuación, por este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orden:</a:t>
            </a:r>
            <a:endParaRPr lang="es-ES" altLang="es-ES" sz="2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2º Proximidad al centro del domicilio familiar, o del lugar de trabajo.</a:t>
            </a: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3º Existencia de padres, madres, tutores o tutoras legales que trabajen en el centro.</a:t>
            </a: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4º Discapacidad en el alumno, alumna, padres, madres, tutores o tutoras legales, hermanos o hermanas.</a:t>
            </a: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5º Condición legal de familia numerosa.</a:t>
            </a: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6º Situación de acogimiento familiar del alumno o alumna.</a:t>
            </a: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7º Rentas </a:t>
            </a: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anuales de la unidad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familiar.</a:t>
            </a: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914400" lvl="2" indent="0" algn="just">
              <a:lnSpc>
                <a:spcPct val="90000"/>
              </a:lnSpc>
              <a:buNone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8º Expediente académico, en el caso de Bachillerato.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Si sigue habiendo empate - Número aleatorio de solicitud mediante 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s-ES" altLang="es-ES" sz="24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sorteo que se celebrará el </a:t>
            </a:r>
            <a:r>
              <a:rPr lang="es-ES" altLang="es-ES" sz="24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28 </a:t>
            </a:r>
            <a:r>
              <a:rPr lang="es-ES" altLang="es-ES" sz="24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de abril de </a:t>
            </a:r>
            <a:r>
              <a:rPr lang="es-ES" altLang="es-ES" sz="24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2021</a:t>
            </a:r>
            <a:endParaRPr lang="es-ES" altLang="es-ES" sz="2400" b="1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396">
            <a:off x="7936285" y="5124878"/>
            <a:ext cx="855983" cy="119842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793"/>
            <a:ext cx="9144000" cy="6864921"/>
          </a:xfrm>
          <a:prstGeom prst="rect">
            <a:avLst/>
          </a:prstGeom>
        </p:spPr>
      </p:pic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323528" y="0"/>
            <a:ext cx="8640960" cy="163121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Solicitudes en EducamosCLM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6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</a:t>
            </a:r>
            <a:r>
              <a:rPr lang="es-ES" altLang="es-ES" sz="1600" b="1" i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ducamosclm.castillalamancha.es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4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 través de </a:t>
            </a:r>
            <a:r>
              <a:rPr lang="es-ES" altLang="es-ES" sz="4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la </a:t>
            </a:r>
            <a:r>
              <a:rPr lang="es-ES" altLang="es-ES" sz="36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SECRETARÍA VIRTUAL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95" y="1663403"/>
            <a:ext cx="7314227" cy="27363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7839">
            <a:off x="7724266" y="4976696"/>
            <a:ext cx="990513" cy="138676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4743248"/>
            <a:ext cx="3373828" cy="185366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784" y="1977374"/>
            <a:ext cx="1415250" cy="51463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130931" y="4496042"/>
            <a:ext cx="373987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dirty="0" smtClean="0"/>
              <a:t>Después de entrar en EducamosCLM accedemos a la “</a:t>
            </a:r>
            <a:r>
              <a:rPr lang="es-ES" sz="1800" dirty="0"/>
              <a:t>Secretaría Virtual</a:t>
            </a:r>
            <a:r>
              <a:rPr lang="es-ES" sz="1800" dirty="0" smtClean="0"/>
              <a:t>”.</a:t>
            </a:r>
            <a:endParaRPr lang="es-ES" sz="1800" dirty="0"/>
          </a:p>
        </p:txBody>
      </p:sp>
      <p:sp>
        <p:nvSpPr>
          <p:cNvPr id="2" name="Rectángulo 1"/>
          <p:cNvSpPr/>
          <p:nvPr/>
        </p:nvSpPr>
        <p:spPr>
          <a:xfrm>
            <a:off x="0" y="5529192"/>
            <a:ext cx="41559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altLang="es-ES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ATENCIÓN: LA SOLICITUD DE ADMISIÓN NO ES UNA MATRÍCULA</a:t>
            </a: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971600" y="4797152"/>
            <a:ext cx="655272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800" dirty="0"/>
              <a:t>Hacemos clic en </a:t>
            </a:r>
            <a:r>
              <a:rPr lang="es-ES" sz="2800" dirty="0" smtClean="0"/>
              <a:t>nuestra convocatoria</a:t>
            </a:r>
            <a:endParaRPr lang="es-ES" sz="1800" dirty="0">
              <a:solidFill>
                <a:srgbClr val="002060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5325090" y="3528049"/>
            <a:ext cx="432048" cy="358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592" y="595220"/>
            <a:ext cx="8956657" cy="4014257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7691843" y="5033033"/>
            <a:ext cx="1003920" cy="140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982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5333261" y="5157192"/>
            <a:ext cx="3518038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002060"/>
                </a:solidFill>
              </a:rPr>
              <a:t>Si nuestro/a hijo/a no está escolarizado/a, pulsamos sobre el botón del “muñeco” de la parte superior izquierda. </a:t>
            </a:r>
            <a:endParaRPr lang="es-ES" sz="18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1" y="660399"/>
            <a:ext cx="9093717" cy="3690541"/>
          </a:xfrm>
          <a:prstGeom prst="rect">
            <a:avLst/>
          </a:prstGeom>
        </p:spPr>
      </p:pic>
      <p:cxnSp>
        <p:nvCxnSpPr>
          <p:cNvPr id="19" name="Conector recto de flecha 18"/>
          <p:cNvCxnSpPr/>
          <p:nvPr/>
        </p:nvCxnSpPr>
        <p:spPr>
          <a:xfrm flipV="1">
            <a:off x="7092280" y="1628800"/>
            <a:ext cx="1728192" cy="3528392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4228">
            <a:off x="594272" y="5471155"/>
            <a:ext cx="769299" cy="107705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36717" y="3956912"/>
            <a:ext cx="4063275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1800" dirty="0">
                <a:solidFill>
                  <a:srgbClr val="002060"/>
                </a:solidFill>
              </a:rPr>
              <a:t>Si nuestro/a hijo/a </a:t>
            </a:r>
            <a:r>
              <a:rPr lang="es-ES" sz="1800" dirty="0" smtClean="0">
                <a:solidFill>
                  <a:srgbClr val="002060"/>
                </a:solidFill>
              </a:rPr>
              <a:t> ya está escolarizado/a en un centro educativo aparecerá y pulsamos sobre el candidato/a.</a:t>
            </a:r>
            <a:endParaRPr lang="es-ES" sz="1800" dirty="0">
              <a:solidFill>
                <a:srgbClr val="002060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611560" y="2636912"/>
            <a:ext cx="367361" cy="1336751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58032" y="4976014"/>
            <a:ext cx="8543943" cy="1785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200" dirty="0" smtClean="0">
                <a:solidFill>
                  <a:srgbClr val="002060"/>
                </a:solidFill>
              </a:rPr>
              <a:t> Ya aparece la solicitud en pantalla.</a:t>
            </a:r>
          </a:p>
          <a:p>
            <a:r>
              <a:rPr lang="es-ES" sz="2200" dirty="0" smtClean="0">
                <a:solidFill>
                  <a:srgbClr val="002060"/>
                </a:solidFill>
              </a:rPr>
              <a:t>- Si es alumnado de CLM aparecen todos los campos rellenos, incluido el centro en el que está actualmente matriculado/a.</a:t>
            </a:r>
          </a:p>
          <a:p>
            <a:r>
              <a:rPr lang="es-ES" sz="2200" dirty="0" smtClean="0">
                <a:solidFill>
                  <a:srgbClr val="002060"/>
                </a:solidFill>
              </a:rPr>
              <a:t>- Si aún no está escolarizado/a en CLM, incluidos los alumnos/as de 3 años, </a:t>
            </a:r>
            <a:r>
              <a:rPr lang="es-ES" sz="2200" dirty="0">
                <a:solidFill>
                  <a:srgbClr val="002060"/>
                </a:solidFill>
              </a:rPr>
              <a:t>debemos ir cumplimentando todos nuestros datos. </a:t>
            </a:r>
            <a:endParaRPr lang="es-ES" sz="2200" dirty="0" smtClean="0">
              <a:solidFill>
                <a:srgbClr val="00206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060011" cy="494116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373671" y="438835"/>
            <a:ext cx="616720" cy="863439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611560" y="1124744"/>
            <a:ext cx="936104" cy="2837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/>
          <p:cNvSpPr/>
          <p:nvPr/>
        </p:nvSpPr>
        <p:spPr>
          <a:xfrm>
            <a:off x="647564" y="2420888"/>
            <a:ext cx="1908212" cy="1937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4995792" y="3933055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Muy importante el correo electrónico para notificaciones</a:t>
            </a:r>
            <a:endParaRPr lang="es-ES" sz="1200" b="1" dirty="0">
              <a:solidFill>
                <a:srgbClr val="FF0000"/>
              </a:solidFill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3864981" y="3875856"/>
            <a:ext cx="1152128" cy="288032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4283968" y="3212976"/>
            <a:ext cx="724793" cy="950912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/>
          <p:cNvSpPr/>
          <p:nvPr/>
        </p:nvSpPr>
        <p:spPr>
          <a:xfrm>
            <a:off x="683568" y="4163888"/>
            <a:ext cx="1584176" cy="20121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63089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30310" y="3113147"/>
            <a:ext cx="8683380" cy="35086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</a:rPr>
              <a:t>	En este </a:t>
            </a:r>
            <a:r>
              <a:rPr lang="es-ES" sz="2000" dirty="0">
                <a:solidFill>
                  <a:srgbClr val="002060"/>
                </a:solidFill>
              </a:rPr>
              <a:t>apartado indicaremos </a:t>
            </a:r>
            <a:r>
              <a:rPr lang="es-ES" sz="2000" dirty="0" smtClean="0">
                <a:solidFill>
                  <a:srgbClr val="002060"/>
                </a:solidFill>
              </a:rPr>
              <a:t>la etapa, curso y </a:t>
            </a:r>
            <a:r>
              <a:rPr lang="es-ES" sz="2000" dirty="0">
                <a:solidFill>
                  <a:srgbClr val="002060"/>
                </a:solidFill>
              </a:rPr>
              <a:t>los centros educativos </a:t>
            </a:r>
            <a:r>
              <a:rPr lang="es-ES" sz="2000" dirty="0" smtClean="0">
                <a:solidFill>
                  <a:srgbClr val="002060"/>
                </a:solidFill>
              </a:rPr>
              <a:t>deseados </a:t>
            </a:r>
            <a:r>
              <a:rPr lang="es-ES" sz="2000" dirty="0">
                <a:solidFill>
                  <a:srgbClr val="002060"/>
                </a:solidFill>
              </a:rPr>
              <a:t>por orden de </a:t>
            </a:r>
            <a:r>
              <a:rPr lang="es-ES" sz="2000" dirty="0" smtClean="0">
                <a:solidFill>
                  <a:srgbClr val="002060"/>
                </a:solidFill>
              </a:rPr>
              <a:t>preferencia y si solicitamos enseñanza bilingüe. </a:t>
            </a:r>
          </a:p>
          <a:p>
            <a:r>
              <a:rPr lang="es-ES" sz="2000" b="1" u="sng" dirty="0" smtClean="0">
                <a:solidFill>
                  <a:srgbClr val="002060"/>
                </a:solidFill>
              </a:rPr>
              <a:t>Se recomienda completar los 6 centros</a:t>
            </a:r>
            <a:r>
              <a:rPr lang="es-ES" sz="2000" b="1" dirty="0" smtClean="0">
                <a:solidFill>
                  <a:srgbClr val="002060"/>
                </a:solidFill>
              </a:rPr>
              <a:t>, </a:t>
            </a:r>
            <a:r>
              <a:rPr lang="es-ES" sz="2000" dirty="0" smtClean="0">
                <a:solidFill>
                  <a:srgbClr val="002060"/>
                </a:solidFill>
              </a:rPr>
              <a:t>ya que, de lo contrario, nos podrían asignar uno no elegido.</a:t>
            </a:r>
            <a:endParaRPr lang="es-ES" sz="2200" dirty="0" smtClean="0">
              <a:solidFill>
                <a:srgbClr val="002060"/>
              </a:solidFill>
            </a:endParaRPr>
          </a:p>
          <a:p>
            <a:r>
              <a:rPr lang="es-ES" sz="1800" b="1" u="sng" dirty="0" smtClean="0">
                <a:solidFill>
                  <a:srgbClr val="002060"/>
                </a:solidFill>
              </a:rPr>
              <a:t>Para cambios de centro </a:t>
            </a:r>
            <a:r>
              <a:rPr lang="es-ES" sz="1800" dirty="0" smtClean="0">
                <a:solidFill>
                  <a:srgbClr val="002060"/>
                </a:solidFill>
              </a:rPr>
              <a:t>deberemos marcar “SI o NO </a:t>
            </a:r>
            <a:r>
              <a:rPr lang="es-ES" sz="1800" i="1" dirty="0" smtClean="0">
                <a:solidFill>
                  <a:srgbClr val="002060"/>
                </a:solidFill>
              </a:rPr>
              <a:t>deseo permanecer en mi centro de procedencia</a:t>
            </a:r>
            <a:r>
              <a:rPr lang="es-ES" sz="1800" dirty="0" smtClean="0">
                <a:solidFill>
                  <a:srgbClr val="002060"/>
                </a:solidFill>
              </a:rPr>
              <a:t>” ya que me pueden asignar un centro que no he solicitado si por baremo o vacantes no me asignan el centro deseado.</a:t>
            </a:r>
          </a:p>
          <a:p>
            <a:endParaRPr lang="es-ES" sz="800" dirty="0">
              <a:solidFill>
                <a:srgbClr val="002060"/>
              </a:solidFill>
            </a:endParaRPr>
          </a:p>
          <a:p>
            <a:pPr algn="ctr"/>
            <a:endParaRPr lang="es-ES" sz="1200" dirty="0" smtClean="0"/>
          </a:p>
          <a:p>
            <a:pPr algn="ctr"/>
            <a:r>
              <a:rPr lang="es-ES" sz="1200" dirty="0" smtClean="0"/>
              <a:t>Los </a:t>
            </a:r>
            <a:r>
              <a:rPr lang="es-ES" sz="1200" dirty="0"/>
              <a:t>centros de interés según la zona educativa </a:t>
            </a:r>
            <a:r>
              <a:rPr lang="es-ES" sz="1200" dirty="0" smtClean="0"/>
              <a:t>se pueden consultar en </a:t>
            </a:r>
            <a:r>
              <a:rPr lang="es-ES" sz="1200" dirty="0"/>
              <a:t>el </a:t>
            </a:r>
            <a:r>
              <a:rPr lang="es-ES" sz="1200" dirty="0" smtClean="0">
                <a:solidFill>
                  <a:srgbClr val="FF0000"/>
                </a:solidFill>
              </a:rPr>
              <a:t>Portal </a:t>
            </a:r>
            <a:r>
              <a:rPr lang="es-ES" sz="1200" dirty="0">
                <a:solidFill>
                  <a:srgbClr val="FF0000"/>
                </a:solidFill>
              </a:rPr>
              <a:t>de Educación</a:t>
            </a:r>
            <a:r>
              <a:rPr lang="es-ES" sz="1200" dirty="0"/>
              <a:t>, </a:t>
            </a:r>
            <a:r>
              <a:rPr lang="es-ES" sz="1200" b="1" u="sng" dirty="0" smtClean="0">
                <a:hlinkClick r:id="rId3"/>
              </a:rPr>
              <a:t>http</a:t>
            </a:r>
            <a:r>
              <a:rPr lang="es-ES" sz="1200" b="1" u="sng" dirty="0">
                <a:hlinkClick r:id="rId3"/>
              </a:rPr>
              <a:t>://</a:t>
            </a:r>
            <a:r>
              <a:rPr lang="es-ES" sz="1200" b="1" u="sng" dirty="0" smtClean="0">
                <a:hlinkClick r:id="rId3"/>
              </a:rPr>
              <a:t>www.educa.jccm.es/es/admision/admision-2-ciclo-infantil-primaria-bachillerato</a:t>
            </a:r>
            <a:endParaRPr lang="es-ES" sz="1200" b="1" u="sng" dirty="0" smtClean="0"/>
          </a:p>
          <a:p>
            <a:pPr algn="ctr"/>
            <a:r>
              <a:rPr lang="es-ES" sz="1200" dirty="0" smtClean="0"/>
              <a:t>para </a:t>
            </a:r>
            <a:r>
              <a:rPr lang="es-ES" sz="1200" dirty="0"/>
              <a:t>el caso de localidades en que exista más de una zona educativa</a:t>
            </a:r>
            <a:r>
              <a:rPr lang="es-ES" sz="1200" dirty="0" smtClean="0"/>
              <a:t>.</a:t>
            </a:r>
          </a:p>
          <a:p>
            <a:endParaRPr lang="es-ES" sz="12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091165" y="5638363"/>
            <a:ext cx="738532" cy="103398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6" y="272181"/>
            <a:ext cx="8948313" cy="2644147"/>
          </a:xfrm>
          <a:prstGeom prst="rect">
            <a:avLst/>
          </a:prstGeom>
        </p:spPr>
      </p:pic>
      <p:cxnSp>
        <p:nvCxnSpPr>
          <p:cNvPr id="6" name="Conector angular 5"/>
          <p:cNvCxnSpPr>
            <a:stCxn id="5" idx="1"/>
          </p:cNvCxnSpPr>
          <p:nvPr/>
        </p:nvCxnSpPr>
        <p:spPr>
          <a:xfrm rot="10800000">
            <a:off x="81348" y="2805404"/>
            <a:ext cx="148963" cy="2062070"/>
          </a:xfrm>
          <a:prstGeom prst="bentConnector2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62202" y="226646"/>
            <a:ext cx="4293774" cy="3220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/>
          <p:cNvSpPr/>
          <p:nvPr/>
        </p:nvSpPr>
        <p:spPr>
          <a:xfrm>
            <a:off x="62202" y="2528900"/>
            <a:ext cx="501385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18449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18" y="2008930"/>
            <a:ext cx="8271258" cy="2763762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5010428" y="2211563"/>
            <a:ext cx="576064" cy="3081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" name="Conector recto 5"/>
          <p:cNvCxnSpPr/>
          <p:nvPr/>
        </p:nvCxnSpPr>
        <p:spPr>
          <a:xfrm>
            <a:off x="1403648" y="2420888"/>
            <a:ext cx="360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391725" y="3301471"/>
            <a:ext cx="1512168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32" y="3899301"/>
            <a:ext cx="3844687" cy="67606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690283" y="382765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Poner parte del nombre propio de la vía, sin escribir calle, avenida…y luego seleccionar en el cuadro siguiente.</a:t>
            </a:r>
            <a:endParaRPr lang="es-ES" b="1" dirty="0">
              <a:solidFill>
                <a:srgbClr val="FF0000"/>
              </a:solidFill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1793740" y="3787346"/>
            <a:ext cx="1008112" cy="216024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V="1">
            <a:off x="2049011" y="3987982"/>
            <a:ext cx="693230" cy="197263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1836189" y="49128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0000"/>
                </a:solidFill>
              </a:rPr>
              <a:t>Hacer clic sobre la vía seleccionada para que aparezca grabada en el recuadro de abajo</a:t>
            </a:r>
            <a:endParaRPr lang="es-ES" sz="1200" b="1" dirty="0">
              <a:solidFill>
                <a:srgbClr val="FF0000"/>
              </a:solidFill>
            </a:endParaRPr>
          </a:p>
        </p:txBody>
      </p:sp>
      <p:cxnSp>
        <p:nvCxnSpPr>
          <p:cNvPr id="22" name="Conector recto de flecha 21"/>
          <p:cNvCxnSpPr/>
          <p:nvPr/>
        </p:nvCxnSpPr>
        <p:spPr>
          <a:xfrm>
            <a:off x="2691408" y="4690837"/>
            <a:ext cx="0" cy="303384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ipse 23"/>
          <p:cNvSpPr/>
          <p:nvPr/>
        </p:nvSpPr>
        <p:spPr>
          <a:xfrm>
            <a:off x="1967315" y="4393501"/>
            <a:ext cx="1669074" cy="29733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27"/>
          <p:cNvSpPr txBox="1"/>
          <p:nvPr/>
        </p:nvSpPr>
        <p:spPr>
          <a:xfrm>
            <a:off x="4060800" y="761590"/>
            <a:ext cx="52565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El domicilio que hay que alegar es en el que está empadronado el alumno/a con sus progenitores o tutores/as legales. </a:t>
            </a:r>
            <a:r>
              <a:rPr lang="es-ES" sz="1600" b="1" dirty="0" smtClean="0">
                <a:solidFill>
                  <a:srgbClr val="FF0000"/>
                </a:solidFill>
              </a:rPr>
              <a:t>Si el domicilio de ambos </a:t>
            </a:r>
            <a:r>
              <a:rPr lang="es-ES" sz="1600" b="1" u="sng" dirty="0" smtClean="0">
                <a:solidFill>
                  <a:srgbClr val="FF0000"/>
                </a:solidFill>
              </a:rPr>
              <a:t>no coincide </a:t>
            </a:r>
            <a:r>
              <a:rPr lang="es-ES" sz="1600" b="1" dirty="0" smtClean="0"/>
              <a:t>debemos indicar con cuál de ellos está empadronado/a.</a:t>
            </a:r>
            <a:endParaRPr lang="es-ES" sz="16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539552" y="5410137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Hay que rellenar </a:t>
            </a:r>
            <a:r>
              <a:rPr lang="es-ES" sz="1600" b="1" u="sng" dirty="0" smtClean="0">
                <a:solidFill>
                  <a:srgbClr val="FF0000"/>
                </a:solidFill>
              </a:rPr>
              <a:t>por orden</a:t>
            </a:r>
            <a:r>
              <a:rPr lang="es-ES" sz="1600" b="1" dirty="0" smtClean="0"/>
              <a:t>, Provincia/Municipio y Localidad y aparecerán todas las calles correspondientes a la localidad. Seleccionar en el recuadro la que corresponda y después completar con nº/piso/…y código postal.</a:t>
            </a:r>
            <a:endParaRPr lang="es-ES" sz="1600" b="1" dirty="0"/>
          </a:p>
        </p:txBody>
      </p:sp>
      <p:cxnSp>
        <p:nvCxnSpPr>
          <p:cNvPr id="32" name="Conector recto de flecha 31"/>
          <p:cNvCxnSpPr/>
          <p:nvPr/>
        </p:nvCxnSpPr>
        <p:spPr>
          <a:xfrm>
            <a:off x="6876256" y="1910181"/>
            <a:ext cx="206515" cy="1806851"/>
          </a:xfrm>
          <a:prstGeom prst="straightConnector1">
            <a:avLst/>
          </a:prstGeom>
          <a:ln w="571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/>
          <p:cNvSpPr txBox="1"/>
          <p:nvPr/>
        </p:nvSpPr>
        <p:spPr>
          <a:xfrm>
            <a:off x="185892" y="75902"/>
            <a:ext cx="26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CRITERIOS</a:t>
            </a:r>
            <a:endParaRPr lang="es-ES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269933" y="910014"/>
            <a:ext cx="3509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Rellenar si existen hermanos/as/padres o madres que </a:t>
            </a:r>
            <a:r>
              <a:rPr lang="es-ES" sz="1600" b="1" u="sng" dirty="0" smtClean="0"/>
              <a:t>estudien o trabajen en los centros solicitados</a:t>
            </a:r>
            <a:r>
              <a:rPr lang="es-ES" sz="1600" dirty="0" smtClean="0"/>
              <a:t>.</a:t>
            </a:r>
            <a:endParaRPr lang="es-ES" sz="1600" dirty="0"/>
          </a:p>
        </p:txBody>
      </p:sp>
      <p:cxnSp>
        <p:nvCxnSpPr>
          <p:cNvPr id="37" name="Conector angular 36"/>
          <p:cNvCxnSpPr>
            <a:stCxn id="35" idx="1"/>
          </p:cNvCxnSpPr>
          <p:nvPr/>
        </p:nvCxnSpPr>
        <p:spPr>
          <a:xfrm rot="10800000" flipH="1" flipV="1">
            <a:off x="269933" y="1422513"/>
            <a:ext cx="121790" cy="1206631"/>
          </a:xfrm>
          <a:prstGeom prst="bentConnector4">
            <a:avLst>
              <a:gd name="adj1" fmla="val -187700"/>
              <a:gd name="adj2" fmla="val 71237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uadroTexto 44"/>
          <p:cNvSpPr txBox="1"/>
          <p:nvPr/>
        </p:nvSpPr>
        <p:spPr>
          <a:xfrm>
            <a:off x="3029700" y="260648"/>
            <a:ext cx="5934788" cy="338554"/>
          </a:xfrm>
          <a:prstGeom prst="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Es obligatorio marcar SI o NO y rellenar lo correspondiente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74243484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8" grpId="0"/>
      <p:bldP spid="24" grpId="0" animBg="1"/>
      <p:bldP spid="28" grpId="0"/>
      <p:bldP spid="30" grpId="0"/>
      <p:bldP spid="35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8"/>
            <a:ext cx="9144000" cy="686492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0" y="1449511"/>
            <a:ext cx="8723446" cy="343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2871" y="4274786"/>
            <a:ext cx="3071427" cy="137827"/>
          </a:xfrm>
          <a:prstGeom prst="rect">
            <a:avLst/>
          </a:prstGeom>
        </p:spPr>
      </p:pic>
      <p:sp>
        <p:nvSpPr>
          <p:cNvPr id="8" name="Elipse 7"/>
          <p:cNvSpPr/>
          <p:nvPr/>
        </p:nvSpPr>
        <p:spPr>
          <a:xfrm>
            <a:off x="5188544" y="4000049"/>
            <a:ext cx="720080" cy="2648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6643297" y="1786759"/>
            <a:ext cx="703718" cy="197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/>
          <p:cNvSpPr/>
          <p:nvPr/>
        </p:nvSpPr>
        <p:spPr>
          <a:xfrm>
            <a:off x="6986975" y="1487988"/>
            <a:ext cx="720080" cy="29131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/>
          <p:cNvSpPr/>
          <p:nvPr/>
        </p:nvSpPr>
        <p:spPr>
          <a:xfrm>
            <a:off x="3203848" y="2585465"/>
            <a:ext cx="57606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3677371" y="2266461"/>
            <a:ext cx="689992" cy="2544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/>
          <p:cNvSpPr/>
          <p:nvPr/>
        </p:nvSpPr>
        <p:spPr>
          <a:xfrm>
            <a:off x="3805911" y="3074506"/>
            <a:ext cx="57606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/>
          <p:cNvSpPr/>
          <p:nvPr/>
        </p:nvSpPr>
        <p:spPr>
          <a:xfrm>
            <a:off x="4764478" y="3352007"/>
            <a:ext cx="576064" cy="3324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/>
          <p:cNvSpPr txBox="1"/>
          <p:nvPr/>
        </p:nvSpPr>
        <p:spPr>
          <a:xfrm>
            <a:off x="892914" y="221633"/>
            <a:ext cx="6948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chemeClr val="accent5">
                    <a:lumMod val="75000"/>
                  </a:schemeClr>
                </a:solidFill>
              </a:rPr>
              <a:t>Debemos marcar SI – NO en cada criterio y en caso afirmativo, rellenar los formularios que se desplieguen en su caso.</a:t>
            </a:r>
            <a:endParaRPr lang="es-E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124366" y="389778"/>
            <a:ext cx="738532" cy="1033982"/>
          </a:xfrm>
          <a:prstGeom prst="rect">
            <a:avLst/>
          </a:prstGeom>
        </p:spPr>
      </p:pic>
      <p:cxnSp>
        <p:nvCxnSpPr>
          <p:cNvPr id="13" name="Conector angular 12"/>
          <p:cNvCxnSpPr/>
          <p:nvPr/>
        </p:nvCxnSpPr>
        <p:spPr>
          <a:xfrm flipH="1" flipV="1">
            <a:off x="6215523" y="4356042"/>
            <a:ext cx="2530752" cy="1915465"/>
          </a:xfrm>
          <a:prstGeom prst="bentConnector3">
            <a:avLst>
              <a:gd name="adj1" fmla="val -9033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300" y="4886724"/>
            <a:ext cx="6305550" cy="476250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4965186" y="4630569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2699792" y="5391483"/>
            <a:ext cx="6066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b="1" dirty="0" smtClean="0">
                <a:solidFill>
                  <a:srgbClr val="002060"/>
                </a:solidFill>
              </a:rPr>
              <a:t>Si el alumno/a está matriculado/a en un conservatorio de Música o Danza de CLM </a:t>
            </a:r>
            <a:r>
              <a:rPr lang="es-ES" sz="1600" b="1" u="sng" dirty="0" smtClean="0">
                <a:solidFill>
                  <a:srgbClr val="002060"/>
                </a:solidFill>
              </a:rPr>
              <a:t>aparecerá por defecto </a:t>
            </a:r>
            <a:r>
              <a:rPr lang="es-ES" sz="1600" b="1" dirty="0" smtClean="0">
                <a:solidFill>
                  <a:srgbClr val="002060"/>
                </a:solidFill>
              </a:rPr>
              <a:t>el centro y nivel, sólo hay que pinchar Si o NO en caso de solicitar simultaneidad en los centros establecidos en las Resoluciones Provinciales.</a:t>
            </a:r>
            <a:endParaRPr lang="es-ES" sz="1600" b="1" dirty="0">
              <a:solidFill>
                <a:srgbClr val="002060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168196" y="5979119"/>
            <a:ext cx="2266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FF0000"/>
                </a:solidFill>
              </a:rPr>
              <a:t>Por último pinchar en la declaración</a:t>
            </a:r>
            <a:endParaRPr lang="es-ES" sz="1600" b="1" dirty="0">
              <a:solidFill>
                <a:srgbClr val="FF0000"/>
              </a:solidFill>
            </a:endParaRPr>
          </a:p>
        </p:txBody>
      </p:sp>
      <p:cxnSp>
        <p:nvCxnSpPr>
          <p:cNvPr id="28" name="Conector recto de flecha 27"/>
          <p:cNvCxnSpPr/>
          <p:nvPr/>
        </p:nvCxnSpPr>
        <p:spPr>
          <a:xfrm>
            <a:off x="476367" y="4990609"/>
            <a:ext cx="357548" cy="106259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90493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  <p:bldP spid="14" grpId="0" animBg="1"/>
      <p:bldP spid="15" grpId="0" animBg="1"/>
      <p:bldP spid="7" grpId="0" animBg="1"/>
      <p:bldP spid="3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8"/>
            <a:ext cx="9144000" cy="686492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51520" y="5126084"/>
            <a:ext cx="8612608" cy="1600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1400" b="1" u="sng" dirty="0"/>
              <a:t>Para aquellos datos que </a:t>
            </a:r>
            <a:r>
              <a:rPr lang="es-ES" sz="1400" b="1" u="sng" dirty="0" smtClean="0">
                <a:solidFill>
                  <a:srgbClr val="FF0000"/>
                </a:solidFill>
              </a:rPr>
              <a:t>SE OPONGA </a:t>
            </a:r>
            <a:r>
              <a:rPr lang="es-ES" sz="1400" b="1" u="sng" dirty="0" smtClean="0"/>
              <a:t>a </a:t>
            </a:r>
            <a:r>
              <a:rPr lang="es-ES" sz="1400" b="1" u="sng" dirty="0"/>
              <a:t>hacer la comprobación </a:t>
            </a:r>
            <a:r>
              <a:rPr lang="es-ES" sz="1400" b="1" u="sng" dirty="0" smtClean="0"/>
              <a:t>de oficio,</a:t>
            </a:r>
            <a:r>
              <a:rPr lang="es-ES" sz="1400" b="1" dirty="0" smtClean="0"/>
              <a:t> es </a:t>
            </a:r>
            <a:r>
              <a:rPr lang="es-ES" sz="1400" b="1" dirty="0"/>
              <a:t>necesario adjuntar la documentación oportuna que justifique los criterios alegados en la solicitud, </a:t>
            </a:r>
            <a:r>
              <a:rPr lang="es-ES" sz="1400" dirty="0"/>
              <a:t>para ello se pulsa donde pone “Examinar” de modo que se acceda a la carpeta de su ordenador en la que está el documento justificativo y se adjunta</a:t>
            </a:r>
            <a:r>
              <a:rPr lang="es-ES" sz="1400" b="1" dirty="0"/>
              <a:t>. Los documentos a adjuntar </a:t>
            </a:r>
            <a:r>
              <a:rPr lang="es-ES" sz="1400" b="1" u="sng" dirty="0"/>
              <a:t>deberán tener formato PDF, con un máximo de 5 MB y en el nombre únicamente letras, </a:t>
            </a:r>
            <a:r>
              <a:rPr lang="es-ES" sz="1400" b="1" u="sng" dirty="0" smtClean="0"/>
              <a:t>números, guion alto y sin espacios. </a:t>
            </a:r>
          </a:p>
          <a:p>
            <a:r>
              <a:rPr lang="es-ES" sz="1400" dirty="0" smtClean="0"/>
              <a:t>(En </a:t>
            </a:r>
            <a:r>
              <a:rPr lang="es-ES" sz="1400" dirty="0"/>
              <a:t>caso de no adjuntar la documentación de manera telemática, se deberá aportar de manera </a:t>
            </a:r>
            <a:r>
              <a:rPr lang="es-ES" sz="1400" dirty="0" smtClean="0"/>
              <a:t>presencial con cita previa </a:t>
            </a:r>
            <a:r>
              <a:rPr lang="es-ES" sz="1400" dirty="0"/>
              <a:t>en la Secretaria del centro solicitado como 1ª </a:t>
            </a:r>
            <a:r>
              <a:rPr lang="es-ES" sz="1400" dirty="0" smtClean="0"/>
              <a:t>opción).</a:t>
            </a:r>
            <a:endParaRPr lang="es-ES" sz="14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53" y="820186"/>
            <a:ext cx="9112347" cy="4181574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28791" y="212582"/>
            <a:ext cx="7776864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Los solicitantes con </a:t>
            </a:r>
            <a:r>
              <a:rPr lang="es-ES" sz="1600" b="1" u="sng" dirty="0" smtClean="0">
                <a:solidFill>
                  <a:srgbClr val="FF0000"/>
                </a:solidFill>
              </a:rPr>
              <a:t>PASAPORTE</a:t>
            </a:r>
            <a:r>
              <a:rPr lang="es-ES" sz="1600" b="1" dirty="0" smtClean="0"/>
              <a:t> deberán oponerse a los criterios de baremo que se han alegado y adjuntar la documentación correspondiente.</a:t>
            </a:r>
            <a:endParaRPr lang="es-ES" sz="1600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563230" y="121091"/>
            <a:ext cx="379622" cy="53149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59482" y="1640190"/>
            <a:ext cx="5952678" cy="2766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noFill/>
            </a:endParaRPr>
          </a:p>
        </p:txBody>
      </p:sp>
      <p:cxnSp>
        <p:nvCxnSpPr>
          <p:cNvPr id="14" name="Conector angular 13"/>
          <p:cNvCxnSpPr>
            <a:endCxn id="5" idx="3"/>
          </p:cNvCxnSpPr>
          <p:nvPr/>
        </p:nvCxnSpPr>
        <p:spPr>
          <a:xfrm flipV="1">
            <a:off x="6084168" y="504970"/>
            <a:ext cx="2121487" cy="1267846"/>
          </a:xfrm>
          <a:prstGeom prst="bentConnector3">
            <a:avLst>
              <a:gd name="adj1" fmla="val 110775"/>
            </a:avLst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>
            <a:off x="323528" y="3378370"/>
            <a:ext cx="915926" cy="1778275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323528" y="3956990"/>
            <a:ext cx="915926" cy="1150653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375358" y="2870285"/>
            <a:ext cx="864096" cy="2237358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 flipH="1">
            <a:off x="6084168" y="2838311"/>
            <a:ext cx="864096" cy="2273524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 flipH="1">
            <a:off x="6084168" y="3378370"/>
            <a:ext cx="864096" cy="1733465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 flipH="1">
            <a:off x="6153130" y="3948323"/>
            <a:ext cx="795134" cy="1163512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/>
          <p:cNvSpPr txBox="1"/>
          <p:nvPr/>
        </p:nvSpPr>
        <p:spPr>
          <a:xfrm>
            <a:off x="3741370" y="3726459"/>
            <a:ext cx="2558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 smtClean="0">
                <a:solidFill>
                  <a:srgbClr val="FF0000"/>
                </a:solidFill>
              </a:rPr>
              <a:t>Autorización expresa si alegamos criterio de Renta</a:t>
            </a:r>
            <a:endParaRPr lang="es-ES" sz="1800" b="1" dirty="0">
              <a:solidFill>
                <a:srgbClr val="FF0000"/>
              </a:solidFill>
            </a:endParaRPr>
          </a:p>
        </p:txBody>
      </p:sp>
      <p:cxnSp>
        <p:nvCxnSpPr>
          <p:cNvPr id="44" name="Conector recto de flecha 43"/>
          <p:cNvCxnSpPr/>
          <p:nvPr/>
        </p:nvCxnSpPr>
        <p:spPr>
          <a:xfrm flipV="1">
            <a:off x="1308416" y="4365104"/>
            <a:ext cx="2580016" cy="43204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107504" y="980728"/>
            <a:ext cx="30243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28611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763713" y="1323648"/>
            <a:ext cx="72358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Decreto </a:t>
            </a: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1/2017, de 10 de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enero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(DOCM de 13 de enero).</a:t>
            </a:r>
            <a:endParaRPr lang="es-ES" altLang="es-ES" sz="2400" b="1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Orden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5/2017</a:t>
            </a: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, de 19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de enero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(DOCM de 30 de enero)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 desarrollo del Decreto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</a:p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Orden de 1/2020 de 9 de enero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que modifica la Orden 5/5017. (DOCM 16 de enero).</a:t>
            </a: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419475" y="309563"/>
            <a:ext cx="35646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6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Normativa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23850" y="3489445"/>
            <a:ext cx="85693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Resolución</a:t>
            </a:r>
            <a:r>
              <a:rPr lang="es-ES" altLang="es-ES" sz="2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de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30 de diciembre </a:t>
            </a: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de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2020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por la que se publica la convocatoria de admisión de alumnado para el curso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2021/22.</a:t>
            </a:r>
          </a:p>
          <a:p>
            <a:pPr algn="just">
              <a:buClr>
                <a:srgbClr val="002060"/>
              </a:buClr>
              <a:defRPr/>
            </a:pP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2060"/>
              </a:buClr>
              <a:buFont typeface="Wingdings" pitchFamily="2" charset="2"/>
              <a:buChar char="ü"/>
              <a:defRPr/>
            </a:pPr>
            <a:r>
              <a:rPr lang="es-ES" altLang="es-ES" sz="2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Resoluciones </a:t>
            </a:r>
            <a:r>
              <a:rPr lang="es-ES" altLang="es-ES" sz="2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Provinciales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las personas titulares de cada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Delegación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Provincial sobre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áreas de influencia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centros adscritos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y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vacantes. </a:t>
            </a:r>
          </a:p>
          <a:p>
            <a:pPr algn="ctr">
              <a:buClr>
                <a:srgbClr val="002060"/>
              </a:buClr>
              <a:defRPr/>
            </a:pPr>
            <a:r>
              <a:rPr lang="es-ES" altLang="es-ES" sz="1800" b="1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 pitchFamily="18" charset="0"/>
              </a:rPr>
              <a:t>Publicaciones Provinciales en el </a:t>
            </a:r>
            <a:r>
              <a:rPr lang="es-ES" altLang="es-ES" sz="1800" b="1" u="sng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 pitchFamily="18" charset="0"/>
              </a:rPr>
              <a:t>Portal de Educación </a:t>
            </a:r>
            <a:r>
              <a:rPr lang="es-ES" altLang="es-ES" sz="1800" b="1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 pitchFamily="18" charset="0"/>
              </a:rPr>
              <a:t>a partir del </a:t>
            </a:r>
            <a:r>
              <a:rPr lang="es-ES" altLang="es-ES" sz="1800" b="1" u="sng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 pitchFamily="18" charset="0"/>
              </a:rPr>
              <a:t>26 de enero</a:t>
            </a:r>
            <a:r>
              <a:rPr lang="es-ES" altLang="es-ES" sz="1800" b="1" dirty="0" smtClean="0">
                <a:solidFill>
                  <a:srgbClr val="7030A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  <a:endParaRPr lang="es-ES" altLang="es-ES" sz="1800" b="1" dirty="0">
              <a:solidFill>
                <a:srgbClr val="7030A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just" eaLnBrk="1" hangingPunct="1">
              <a:buClr>
                <a:schemeClr val="bg1">
                  <a:lumMod val="50000"/>
                </a:schemeClr>
              </a:buClr>
              <a:tabLst>
                <a:tab pos="457200" algn="l"/>
              </a:tabLs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342900" indent="-342900" algn="just" eaLnBrk="1" hangingPunct="1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23">
            <a:off x="257547" y="285803"/>
            <a:ext cx="1341733" cy="1878495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18"/>
            <a:ext cx="9144000" cy="68649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98" y="794321"/>
            <a:ext cx="9005912" cy="152323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077072"/>
            <a:ext cx="8967040" cy="265553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55576" y="218171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Datos alegados con certificación de empresas o entidades privadas u otras Comunidades Autónomas</a:t>
            </a:r>
          </a:p>
          <a:p>
            <a:pPr algn="ctr"/>
            <a:r>
              <a:rPr lang="es-E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Hay que seleccionar y adjuntar dichos certificados en “Examinar”</a:t>
            </a:r>
            <a:endParaRPr lang="es-ES" sz="1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7504" y="3707740"/>
            <a:ext cx="8677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 smtClean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Si la solicitud se firma por un tutor/a se tiene que declarar y documentar.</a:t>
            </a:r>
            <a:endParaRPr lang="es-ES" sz="18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2429873"/>
            <a:ext cx="8784976" cy="1118255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marR="69850" lvl="0" algn="ctr">
              <a:spcAft>
                <a:spcPts val="800"/>
              </a:spcAft>
            </a:pP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Deberán realizar la firma telemática </a:t>
            </a:r>
            <a:r>
              <a:rPr lang="es-ES" altLang="es-ES" sz="18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LOS DOS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 progenitores/as o los dos tutores/as legales del alumno/alumna, </a:t>
            </a:r>
            <a:r>
              <a:rPr lang="es-ES" alt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también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en </a:t>
            </a:r>
            <a:r>
              <a:rPr lang="es-ES" alt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Bachillerato para menores de edad.</a:t>
            </a:r>
            <a:endParaRPr lang="es-ES" altLang="es-ES" sz="1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R="69850" lvl="0" algn="ctr">
              <a:spcAft>
                <a:spcPts val="800"/>
              </a:spcAft>
            </a:pPr>
            <a:r>
              <a:rPr lang="es-ES_tradnl" altLang="es-ES" sz="24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EN CASO CONTRARIO NO SE REGISTRA LA SOLICITUD</a:t>
            </a:r>
            <a:endParaRPr lang="es-ES" altLang="es-ES" sz="2400" b="1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179512" y="792156"/>
            <a:ext cx="6192688" cy="2605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6516216" y="741391"/>
            <a:ext cx="504056" cy="131945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>
            <a:off x="6516216" y="744193"/>
            <a:ext cx="504056" cy="72566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323528" y="4293096"/>
            <a:ext cx="49685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89672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355976" y="6067906"/>
            <a:ext cx="2736304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marR="27940" algn="ctr"/>
            <a:r>
              <a:rPr lang="es-ES" sz="1400" b="1" dirty="0" smtClean="0">
                <a:solidFill>
                  <a:srgbClr val="002060"/>
                </a:solidFill>
              </a:rPr>
              <a:t>Al terminar validamos </a:t>
            </a:r>
            <a:endParaRPr lang="es-ES" sz="1400" b="1" dirty="0">
              <a:solidFill>
                <a:srgbClr val="002060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281040" y="119208"/>
            <a:ext cx="517725" cy="72484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803" y="1052736"/>
            <a:ext cx="8840393" cy="4968556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151803" y="1243649"/>
            <a:ext cx="8092606" cy="2308324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Esta casilla se selecciona en caso de que autoricemos al centro a presentar la solicitud si no tenemos usuario y contraseña.</a:t>
            </a:r>
            <a:endParaRPr lang="es-ES" sz="3600" dirty="0"/>
          </a:p>
        </p:txBody>
      </p:sp>
      <p:cxnSp>
        <p:nvCxnSpPr>
          <p:cNvPr id="9" name="Conector recto de flecha 8"/>
          <p:cNvCxnSpPr/>
          <p:nvPr/>
        </p:nvCxnSpPr>
        <p:spPr>
          <a:xfrm flipV="1">
            <a:off x="6732240" y="1196752"/>
            <a:ext cx="2016224" cy="482454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151803" y="3645024"/>
            <a:ext cx="6004373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72575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95536" y="4948328"/>
            <a:ext cx="799288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000" dirty="0" smtClean="0">
                <a:solidFill>
                  <a:srgbClr val="002060"/>
                </a:solidFill>
              </a:rPr>
              <a:t>A continuación es necesario pulsar el botón de firma en la parte superior derecha, para continuar con el proceso de </a:t>
            </a:r>
            <a:r>
              <a:rPr lang="es-ES_tradnl" sz="3000" dirty="0" err="1" smtClean="0">
                <a:solidFill>
                  <a:srgbClr val="002060"/>
                </a:solidFill>
              </a:rPr>
              <a:t>teletramitación</a:t>
            </a:r>
            <a:r>
              <a:rPr lang="es-ES_tradnl" sz="3000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07504" y="80162"/>
            <a:ext cx="892899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solidFill>
                  <a:srgbClr val="002060"/>
                </a:solidFill>
              </a:rPr>
              <a:t>El sistema realiza ahora una serie de comprobaciones sobre nuestra solicitud. Si todo es correcto, nos muestra un resumen de la misma. Si no es así, nos avisa de ello y podemos corregir los </a:t>
            </a:r>
            <a:r>
              <a:rPr lang="es-ES" sz="2000" dirty="0" smtClean="0">
                <a:solidFill>
                  <a:srgbClr val="002060"/>
                </a:solidFill>
              </a:rPr>
              <a:t>errores</a:t>
            </a:r>
          </a:p>
          <a:p>
            <a:pPr algn="just"/>
            <a:endParaRPr lang="es-ES" sz="2000" dirty="0">
              <a:solidFill>
                <a:srgbClr val="002060"/>
              </a:solidFill>
            </a:endParaRPr>
          </a:p>
          <a:p>
            <a:pPr algn="just"/>
            <a:r>
              <a:rPr lang="es-ES_tradnl" sz="2000" dirty="0" smtClean="0">
                <a:solidFill>
                  <a:srgbClr val="002060"/>
                </a:solidFill>
              </a:rPr>
              <a:t>		Cuando la solicitud esté correcta aparece este</a:t>
            </a:r>
          </a:p>
          <a:p>
            <a:pPr algn="ctr"/>
            <a:r>
              <a:rPr lang="es-ES_tradnl" sz="2000" dirty="0" smtClean="0">
                <a:solidFill>
                  <a:srgbClr val="002060"/>
                </a:solidFill>
              </a:rPr>
              <a:t>Mensaje: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211166" y="5681579"/>
            <a:ext cx="763412" cy="106881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95" y="2141919"/>
            <a:ext cx="9101409" cy="11363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67" y="3669708"/>
            <a:ext cx="1881161" cy="842148"/>
          </a:xfrm>
          <a:prstGeom prst="rect">
            <a:avLst/>
          </a:prstGeom>
        </p:spPr>
      </p:pic>
      <p:cxnSp>
        <p:nvCxnSpPr>
          <p:cNvPr id="11" name="Conector recto de flecha 10"/>
          <p:cNvCxnSpPr/>
          <p:nvPr/>
        </p:nvCxnSpPr>
        <p:spPr>
          <a:xfrm flipV="1">
            <a:off x="2298763" y="3993758"/>
            <a:ext cx="5256584" cy="10764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02738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2" y="-13111"/>
            <a:ext cx="9144000" cy="6864921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13238" y="2590902"/>
            <a:ext cx="6912767" cy="32932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rgbClr val="002060"/>
                </a:solidFill>
              </a:rPr>
              <a:t>El sistema nos recuerda que la solicitudes deben ser firmadas por los dos progenitores/as o tutores/as legales, incluidas las solicitudes de Bachillerato si el alumno/a es menor de edad.</a:t>
            </a:r>
          </a:p>
          <a:p>
            <a:endParaRPr lang="es-ES" sz="1600" dirty="0" smtClean="0">
              <a:solidFill>
                <a:srgbClr val="002060"/>
              </a:solidFill>
            </a:endParaRPr>
          </a:p>
          <a:p>
            <a:r>
              <a:rPr lang="es-ES" sz="1600" b="1" dirty="0" smtClean="0">
                <a:solidFill>
                  <a:srgbClr val="002060"/>
                </a:solidFill>
              </a:rPr>
              <a:t>Si acepta, </a:t>
            </a:r>
            <a:r>
              <a:rPr lang="es-ES" sz="1600" dirty="0" smtClean="0">
                <a:solidFill>
                  <a:srgbClr val="002060"/>
                </a:solidFill>
              </a:rPr>
              <a:t>le saldrá otra pantalla con un resumen de la solicitud </a:t>
            </a:r>
          </a:p>
          <a:p>
            <a:r>
              <a:rPr lang="es-ES" sz="1600" dirty="0" smtClean="0">
                <a:solidFill>
                  <a:srgbClr val="002060"/>
                </a:solidFill>
              </a:rPr>
              <a:t>y el botón para la firma con usuario y contraseña del segundo tutor. </a:t>
            </a:r>
          </a:p>
          <a:p>
            <a:endParaRPr lang="es-ES" sz="1600" dirty="0" smtClean="0">
              <a:solidFill>
                <a:srgbClr val="002060"/>
              </a:solidFill>
            </a:endParaRPr>
          </a:p>
          <a:p>
            <a:endParaRPr lang="es-ES" sz="1600" dirty="0">
              <a:solidFill>
                <a:srgbClr val="002060"/>
              </a:solidFill>
            </a:endParaRPr>
          </a:p>
          <a:p>
            <a:endParaRPr lang="es-ES" sz="1600" dirty="0">
              <a:solidFill>
                <a:srgbClr val="002060"/>
              </a:solidFill>
            </a:endParaRPr>
          </a:p>
          <a:p>
            <a:r>
              <a:rPr lang="es-ES" sz="1600" b="1" dirty="0">
                <a:solidFill>
                  <a:srgbClr val="002060"/>
                </a:solidFill>
              </a:rPr>
              <a:t>S</a:t>
            </a:r>
            <a:r>
              <a:rPr lang="es-ES" sz="1600" b="1" dirty="0" smtClean="0">
                <a:solidFill>
                  <a:srgbClr val="002060"/>
                </a:solidFill>
              </a:rPr>
              <a:t>i cancela</a:t>
            </a:r>
            <a:r>
              <a:rPr lang="es-ES" sz="1600" dirty="0" smtClean="0">
                <a:solidFill>
                  <a:srgbClr val="002060"/>
                </a:solidFill>
              </a:rPr>
              <a:t>, el segundo tutor puede firmarlo en cualquier momento entrando en la plataforma EducamosCLM. </a:t>
            </a:r>
          </a:p>
          <a:p>
            <a:r>
              <a:rPr lang="es-ES" sz="1600" dirty="0" smtClean="0">
                <a:solidFill>
                  <a:srgbClr val="002060"/>
                </a:solidFill>
              </a:rPr>
              <a:t>Secretaría Virtual - Mis trámites-Mis solicitudes- Pendientes de firma. </a:t>
            </a:r>
          </a:p>
          <a:p>
            <a:r>
              <a:rPr lang="es-ES" sz="1600" dirty="0" smtClean="0">
                <a:solidFill>
                  <a:srgbClr val="002060"/>
                </a:solidFill>
              </a:rPr>
              <a:t>Tendrá la solicitud pendiente de firma hasta completar el proceso.</a:t>
            </a:r>
            <a:endParaRPr lang="es-ES" sz="1600" dirty="0">
              <a:solidFill>
                <a:srgbClr val="002060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6279">
            <a:off x="318303" y="239059"/>
            <a:ext cx="1003920" cy="14055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77" y="167946"/>
            <a:ext cx="8908739" cy="2422956"/>
          </a:xfrm>
          <a:prstGeom prst="rect">
            <a:avLst/>
          </a:prstGeom>
        </p:spPr>
      </p:pic>
      <p:cxnSp>
        <p:nvCxnSpPr>
          <p:cNvPr id="15" name="Conector recto de flecha 14"/>
          <p:cNvCxnSpPr/>
          <p:nvPr/>
        </p:nvCxnSpPr>
        <p:spPr>
          <a:xfrm flipV="1">
            <a:off x="1763688" y="1412777"/>
            <a:ext cx="2664296" cy="1214523"/>
          </a:xfrm>
          <a:prstGeom prst="straightConnector1">
            <a:avLst/>
          </a:prstGeom>
          <a:ln w="38100">
            <a:solidFill>
              <a:srgbClr val="FD3A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995936" y="1959098"/>
            <a:ext cx="2592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00" y="3419349"/>
            <a:ext cx="2463017" cy="825111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8132" y="4391795"/>
            <a:ext cx="1017903" cy="2125432"/>
          </a:xfrm>
          <a:prstGeom prst="rect">
            <a:avLst/>
          </a:prstGeom>
        </p:spPr>
      </p:pic>
      <p:cxnSp>
        <p:nvCxnSpPr>
          <p:cNvPr id="21" name="Conector recto de flecha 20"/>
          <p:cNvCxnSpPr/>
          <p:nvPr/>
        </p:nvCxnSpPr>
        <p:spPr>
          <a:xfrm flipV="1">
            <a:off x="6372200" y="4734717"/>
            <a:ext cx="1368152" cy="56226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6370140" y="5263190"/>
            <a:ext cx="1257992" cy="3379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>
            <a:endCxn id="19" idx="1"/>
          </p:cNvCxnSpPr>
          <p:nvPr/>
        </p:nvCxnSpPr>
        <p:spPr>
          <a:xfrm>
            <a:off x="6368426" y="5280086"/>
            <a:ext cx="1259706" cy="174425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6368426" y="5280086"/>
            <a:ext cx="1401373" cy="523263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n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6134" y="2942450"/>
            <a:ext cx="1200150" cy="447675"/>
          </a:xfrm>
          <a:prstGeom prst="rect">
            <a:avLst/>
          </a:prstGeom>
        </p:spPr>
      </p:pic>
      <p:cxnSp>
        <p:nvCxnSpPr>
          <p:cNvPr id="37" name="Conector recto de flecha 36"/>
          <p:cNvCxnSpPr/>
          <p:nvPr/>
        </p:nvCxnSpPr>
        <p:spPr>
          <a:xfrm flipV="1">
            <a:off x="5988627" y="3222705"/>
            <a:ext cx="2362725" cy="43165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>
            <a:off x="6300192" y="3997283"/>
            <a:ext cx="698944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>
            <a:off x="2699792" y="836712"/>
            <a:ext cx="32888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21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39552" y="1834160"/>
            <a:ext cx="7704856" cy="132343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2060"/>
                </a:solidFill>
              </a:rPr>
              <a:t>Finalmente, </a:t>
            </a:r>
            <a:r>
              <a:rPr lang="es-ES" sz="2000" dirty="0">
                <a:solidFill>
                  <a:srgbClr val="002060"/>
                </a:solidFill>
              </a:rPr>
              <a:t>el programa nos mostrará nuestra solicitud  </a:t>
            </a:r>
            <a:r>
              <a:rPr lang="es-ES" sz="2000" dirty="0" smtClean="0">
                <a:solidFill>
                  <a:srgbClr val="002060"/>
                </a:solidFill>
              </a:rPr>
              <a:t>tramitada correctamente, </a:t>
            </a:r>
            <a:endParaRPr lang="es-ES" sz="2000" dirty="0">
              <a:solidFill>
                <a:srgbClr val="002060"/>
              </a:solidFill>
            </a:endParaRPr>
          </a:p>
          <a:p>
            <a:pPr algn="ctr"/>
            <a:r>
              <a:rPr lang="es-ES" sz="2000" dirty="0" smtClean="0">
                <a:solidFill>
                  <a:srgbClr val="002060"/>
                </a:solidFill>
              </a:rPr>
              <a:t> “</a:t>
            </a:r>
            <a:r>
              <a:rPr lang="es-ES" sz="2000" i="1" dirty="0" smtClean="0">
                <a:solidFill>
                  <a:srgbClr val="002060"/>
                </a:solidFill>
              </a:rPr>
              <a:t>Su solicitud ha sido presentada</a:t>
            </a:r>
            <a:r>
              <a:rPr lang="es-ES" sz="2000" dirty="0" smtClean="0">
                <a:solidFill>
                  <a:srgbClr val="002060"/>
                </a:solidFill>
              </a:rPr>
              <a:t>”</a:t>
            </a:r>
          </a:p>
          <a:p>
            <a:pPr algn="ctr"/>
            <a:r>
              <a:rPr lang="es-ES" sz="2000" dirty="0" smtClean="0">
                <a:solidFill>
                  <a:srgbClr val="002060"/>
                </a:solidFill>
              </a:rPr>
              <a:t>Fecha y Hora </a:t>
            </a:r>
            <a:r>
              <a:rPr lang="es-ES" sz="2000" dirty="0">
                <a:solidFill>
                  <a:srgbClr val="002060"/>
                </a:solidFill>
              </a:rPr>
              <a:t> </a:t>
            </a:r>
            <a:r>
              <a:rPr lang="es-ES" sz="2000" dirty="0" smtClean="0">
                <a:solidFill>
                  <a:srgbClr val="002060"/>
                </a:solidFill>
              </a:rPr>
              <a:t>                                                   Nº de registro</a:t>
            </a:r>
            <a:endParaRPr lang="es-ES" sz="2000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620688"/>
            <a:ext cx="6999357" cy="121347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0582">
            <a:off x="275971" y="239286"/>
            <a:ext cx="571446" cy="800053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3707904" y="1101118"/>
            <a:ext cx="12241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ángulo redondeado 7"/>
          <p:cNvSpPr/>
          <p:nvPr/>
        </p:nvSpPr>
        <p:spPr>
          <a:xfrm>
            <a:off x="943876" y="1412776"/>
            <a:ext cx="1899932" cy="4213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5796136" y="1443448"/>
            <a:ext cx="2030805" cy="3600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076" y="3278400"/>
            <a:ext cx="7495792" cy="1669752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179512" y="4437112"/>
            <a:ext cx="8792366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/>
              <a:t>Puede consultar la solicitud realizada en EducamosCLM en el apartado </a:t>
            </a:r>
            <a:r>
              <a:rPr lang="es-ES" sz="1600" b="1" dirty="0" smtClean="0">
                <a:solidFill>
                  <a:srgbClr val="FF0000"/>
                </a:solidFill>
              </a:rPr>
              <a:t>“CÓMO VAN MIS TRÁMITES”. </a:t>
            </a:r>
            <a:r>
              <a:rPr lang="es-ES" sz="1600" dirty="0" smtClean="0"/>
              <a:t>Seleccionando al alumno/a solicitante y en la opción </a:t>
            </a:r>
            <a:r>
              <a:rPr lang="es-ES" sz="1600" i="1" dirty="0" smtClean="0">
                <a:solidFill>
                  <a:srgbClr val="FF0000"/>
                </a:solidFill>
              </a:rPr>
              <a:t>“</a:t>
            </a:r>
            <a:r>
              <a:rPr lang="es-ES" sz="1600" i="1" u="sng" dirty="0" smtClean="0">
                <a:solidFill>
                  <a:srgbClr val="FF0000"/>
                </a:solidFill>
              </a:rPr>
              <a:t>Ver solicitud</a:t>
            </a:r>
            <a:r>
              <a:rPr lang="es-ES" sz="1600" i="1" dirty="0" smtClean="0">
                <a:solidFill>
                  <a:srgbClr val="FF0000"/>
                </a:solidFill>
              </a:rPr>
              <a:t>” </a:t>
            </a:r>
            <a:r>
              <a:rPr lang="es-ES" sz="1600" dirty="0" smtClean="0"/>
              <a:t>permite ver la solicitud finalizada, imprimirla o proseguir si no está registrada.</a:t>
            </a:r>
            <a:endParaRPr lang="es-ES" sz="1600" i="1" dirty="0"/>
          </a:p>
          <a:p>
            <a:pPr algn="just"/>
            <a:r>
              <a:rPr lang="es-ES" sz="1600" i="1" dirty="0" smtClean="0"/>
              <a:t>   </a:t>
            </a:r>
            <a:r>
              <a:rPr lang="es-ES" sz="1600" dirty="0" smtClean="0"/>
              <a:t>- </a:t>
            </a:r>
            <a:r>
              <a:rPr lang="es-ES" sz="1600" b="1" u="sng" dirty="0"/>
              <a:t>si </a:t>
            </a:r>
            <a:r>
              <a:rPr lang="es-ES" sz="1600" b="1" u="sng" dirty="0" smtClean="0"/>
              <a:t>se quedó </a:t>
            </a:r>
            <a:r>
              <a:rPr lang="es-ES" sz="1600" b="1" u="sng" dirty="0"/>
              <a:t>en borrador </a:t>
            </a:r>
            <a:r>
              <a:rPr lang="es-ES" sz="1600" dirty="0"/>
              <a:t>(sin ninguna firma) el </a:t>
            </a:r>
            <a:r>
              <a:rPr lang="es-ES" sz="1600" dirty="0" smtClean="0"/>
              <a:t>tutor/a </a:t>
            </a:r>
            <a:r>
              <a:rPr lang="es-ES" sz="1600" dirty="0"/>
              <a:t>que la </a:t>
            </a:r>
            <a:r>
              <a:rPr lang="es-ES" sz="1600" dirty="0" smtClean="0"/>
              <a:t>inició la </a:t>
            </a:r>
            <a:r>
              <a:rPr lang="es-ES" sz="1600" dirty="0"/>
              <a:t>podrá firmar, sin tener que </a:t>
            </a:r>
            <a:r>
              <a:rPr lang="es-ES" sz="1600" dirty="0" smtClean="0"/>
              <a:t>volver a empezar.</a:t>
            </a:r>
            <a:endParaRPr lang="es-ES" sz="1600" dirty="0"/>
          </a:p>
          <a:p>
            <a:pPr algn="just"/>
            <a:r>
              <a:rPr lang="es-ES" sz="1600" dirty="0"/>
              <a:t> </a:t>
            </a:r>
            <a:r>
              <a:rPr lang="es-ES" sz="1600" dirty="0" smtClean="0"/>
              <a:t>  - </a:t>
            </a:r>
            <a:r>
              <a:rPr lang="es-ES" sz="1600" b="1" u="sng" dirty="0"/>
              <a:t>si </a:t>
            </a:r>
            <a:r>
              <a:rPr lang="es-ES" sz="1600" b="1" u="sng" dirty="0" smtClean="0"/>
              <a:t>se quedó en espera de una </a:t>
            </a:r>
            <a:r>
              <a:rPr lang="es-ES" sz="1600" b="1" u="sng" dirty="0"/>
              <a:t>firma</a:t>
            </a:r>
            <a:r>
              <a:rPr lang="es-ES" sz="1600" dirty="0"/>
              <a:t>, presentará el botón para que firme el otro </a:t>
            </a:r>
            <a:r>
              <a:rPr lang="es-ES" sz="1600" dirty="0" smtClean="0"/>
              <a:t>tutor/a con su usuario </a:t>
            </a:r>
            <a:r>
              <a:rPr lang="es-ES" sz="1600" dirty="0"/>
              <a:t>y </a:t>
            </a:r>
            <a:r>
              <a:rPr lang="es-ES" sz="1600" dirty="0" smtClean="0"/>
              <a:t>contraseña.</a:t>
            </a:r>
          </a:p>
          <a:p>
            <a:pPr algn="just"/>
            <a:r>
              <a:rPr lang="es-ES" sz="1600" dirty="0"/>
              <a:t> </a:t>
            </a:r>
            <a:r>
              <a:rPr lang="es-ES" sz="1600" dirty="0" smtClean="0"/>
              <a:t>  - </a:t>
            </a:r>
            <a:r>
              <a:rPr lang="es-ES" sz="1600" b="1" u="sng" dirty="0"/>
              <a:t>s</a:t>
            </a:r>
            <a:r>
              <a:rPr lang="es-ES" sz="1600" b="1" u="sng" dirty="0" smtClean="0"/>
              <a:t>i se quedó registrada correctamente</a:t>
            </a:r>
            <a:r>
              <a:rPr lang="es-ES" sz="1600" u="sng" dirty="0" smtClean="0"/>
              <a:t>,</a:t>
            </a:r>
            <a:r>
              <a:rPr lang="es-ES" sz="1600" dirty="0" smtClean="0"/>
              <a:t> va </a:t>
            </a:r>
            <a:r>
              <a:rPr lang="es-ES" sz="1600" dirty="0"/>
              <a:t>a mostrar la solicitud </a:t>
            </a:r>
            <a:r>
              <a:rPr lang="es-ES" sz="1600" dirty="0" smtClean="0"/>
              <a:t>y </a:t>
            </a:r>
            <a:r>
              <a:rPr lang="es-ES" sz="1600" dirty="0"/>
              <a:t>la podrá imprimir con el botón correspondiente</a:t>
            </a:r>
            <a:r>
              <a:rPr lang="es-ES" sz="1600" dirty="0" smtClean="0"/>
              <a:t>.</a:t>
            </a:r>
            <a:endParaRPr lang="es-ES" sz="1600" dirty="0"/>
          </a:p>
        </p:txBody>
      </p:sp>
      <p:sp>
        <p:nvSpPr>
          <p:cNvPr id="19" name="Elipse 18"/>
          <p:cNvSpPr/>
          <p:nvPr/>
        </p:nvSpPr>
        <p:spPr>
          <a:xfrm rot="10800000" flipV="1">
            <a:off x="5076055" y="3254174"/>
            <a:ext cx="1728193" cy="4488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Conector recto de flecha 19"/>
          <p:cNvCxnSpPr/>
          <p:nvPr/>
        </p:nvCxnSpPr>
        <p:spPr>
          <a:xfrm flipV="1">
            <a:off x="2915816" y="3671114"/>
            <a:ext cx="2232248" cy="76599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80228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628" y="94541"/>
            <a:ext cx="3200400" cy="1057275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107504" y="4432675"/>
            <a:ext cx="89644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002060"/>
                </a:solidFill>
              </a:rPr>
              <a:t>Seleccionando al alumno/a en la barra se pueden realizar todos los trámites correspondientes al proceso de admisión:</a:t>
            </a:r>
          </a:p>
          <a:p>
            <a:r>
              <a:rPr lang="es-ES" sz="1800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es-ES" sz="1600" b="1" dirty="0">
                <a:solidFill>
                  <a:srgbClr val="002060"/>
                </a:solidFill>
              </a:rPr>
              <a:t>D</a:t>
            </a:r>
            <a:r>
              <a:rPr lang="es-ES" sz="1600" b="1" dirty="0" smtClean="0">
                <a:solidFill>
                  <a:srgbClr val="002060"/>
                </a:solidFill>
              </a:rPr>
              <a:t>atos </a:t>
            </a:r>
            <a:r>
              <a:rPr lang="es-ES" sz="1600" b="1" dirty="0">
                <a:solidFill>
                  <a:srgbClr val="002060"/>
                </a:solidFill>
              </a:rPr>
              <a:t>de la </a:t>
            </a:r>
            <a:r>
              <a:rPr lang="es-ES" sz="1600" b="1" dirty="0" smtClean="0">
                <a:solidFill>
                  <a:srgbClr val="002060"/>
                </a:solidFill>
              </a:rPr>
              <a:t>solicitud</a:t>
            </a:r>
            <a:r>
              <a:rPr lang="es-ES" sz="1600" dirty="0" smtClean="0">
                <a:solidFill>
                  <a:srgbClr val="002060"/>
                </a:solidFill>
              </a:rPr>
              <a:t>: ver baremo, centros adjudicados </a:t>
            </a:r>
          </a:p>
          <a:p>
            <a:pPr marL="342900" indent="-342900">
              <a:buFontTx/>
              <a:buChar char="-"/>
            </a:pPr>
            <a:r>
              <a:rPr lang="es-ES" sz="1600" b="1" dirty="0" smtClean="0">
                <a:solidFill>
                  <a:srgbClr val="002060"/>
                </a:solidFill>
              </a:rPr>
              <a:t>Hacer más trámites: </a:t>
            </a:r>
            <a:r>
              <a:rPr lang="es-ES" sz="1600" dirty="0" smtClean="0">
                <a:solidFill>
                  <a:srgbClr val="002060"/>
                </a:solidFill>
              </a:rPr>
              <a:t>reclamaciones – renuncia y participación en vacantes resultantes</a:t>
            </a:r>
          </a:p>
          <a:p>
            <a:pPr marL="342900" indent="-342900">
              <a:buFontTx/>
              <a:buChar char="-"/>
            </a:pPr>
            <a:r>
              <a:rPr lang="es-ES" sz="1600" b="1" dirty="0" smtClean="0">
                <a:solidFill>
                  <a:srgbClr val="002060"/>
                </a:solidFill>
              </a:rPr>
              <a:t>Ver, descargar e imprimir la solicitud y documentos adjuntos</a:t>
            </a:r>
            <a:r>
              <a:rPr lang="es-ES" sz="1600" dirty="0" smtClean="0">
                <a:solidFill>
                  <a:srgbClr val="002060"/>
                </a:solidFill>
              </a:rPr>
              <a:t>.</a:t>
            </a:r>
            <a:endParaRPr lang="es-ES" sz="1600" dirty="0">
              <a:solidFill>
                <a:srgbClr val="002060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380822" y="710541"/>
            <a:ext cx="4318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rgbClr val="002060"/>
                </a:solidFill>
              </a:rPr>
              <a:t>En “Cómo van mis Trámites” se ven todas las solicitudes realizadas y su estado en la barra: Firmadas – En borrador – Pendiente de firma – Rechazada. </a:t>
            </a:r>
            <a:endParaRPr lang="es-ES" sz="1600" b="1"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3297">
            <a:off x="317937" y="225377"/>
            <a:ext cx="551848" cy="77261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29" y="1883480"/>
            <a:ext cx="8545040" cy="2438529"/>
          </a:xfrm>
          <a:prstGeom prst="rect">
            <a:avLst/>
          </a:prstGeom>
        </p:spPr>
      </p:pic>
      <p:sp>
        <p:nvSpPr>
          <p:cNvPr id="41" name="Elipse 40"/>
          <p:cNvSpPr/>
          <p:nvPr/>
        </p:nvSpPr>
        <p:spPr>
          <a:xfrm>
            <a:off x="4644008" y="2564904"/>
            <a:ext cx="1656184" cy="21602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Flecha izquierda 51"/>
          <p:cNvSpPr/>
          <p:nvPr/>
        </p:nvSpPr>
        <p:spPr>
          <a:xfrm>
            <a:off x="7308304" y="2845012"/>
            <a:ext cx="504056" cy="14401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Flecha izquierda 52"/>
          <p:cNvSpPr/>
          <p:nvPr/>
        </p:nvSpPr>
        <p:spPr>
          <a:xfrm>
            <a:off x="7308304" y="2665155"/>
            <a:ext cx="504056" cy="144016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5" name="Conector angular 54"/>
          <p:cNvCxnSpPr>
            <a:endCxn id="23" idx="1"/>
          </p:cNvCxnSpPr>
          <p:nvPr/>
        </p:nvCxnSpPr>
        <p:spPr>
          <a:xfrm rot="5400000" flipH="1" flipV="1">
            <a:off x="-615783" y="3826033"/>
            <a:ext cx="1622399" cy="175825"/>
          </a:xfrm>
          <a:prstGeom prst="bentConnector2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65933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1" grpId="0" animBg="1"/>
      <p:bldP spid="52" grpId="0" animBg="1"/>
      <p:bldP spid="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91" y="2092020"/>
            <a:ext cx="8496618" cy="4680519"/>
          </a:xfrm>
          <a:prstGeom prst="rect">
            <a:avLst/>
          </a:prstGeom>
        </p:spPr>
      </p:pic>
      <p:sp>
        <p:nvSpPr>
          <p:cNvPr id="15" name="Flecha arriba 14"/>
          <p:cNvSpPr/>
          <p:nvPr/>
        </p:nvSpPr>
        <p:spPr>
          <a:xfrm rot="510224" flipH="1">
            <a:off x="8036322" y="2533457"/>
            <a:ext cx="157047" cy="3544017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767469" y="4488794"/>
            <a:ext cx="123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smtClean="0"/>
              <a:t>1. Marcamos el/los motivos por los que realizamos la reclamación.</a:t>
            </a:r>
            <a:endParaRPr lang="es-ES" sz="900" b="1" dirty="0"/>
          </a:p>
        </p:txBody>
      </p:sp>
      <p:sp>
        <p:nvSpPr>
          <p:cNvPr id="18" name="Abrir llave 17"/>
          <p:cNvSpPr/>
          <p:nvPr/>
        </p:nvSpPr>
        <p:spPr>
          <a:xfrm>
            <a:off x="1974598" y="4305465"/>
            <a:ext cx="259531" cy="1186337"/>
          </a:xfrm>
          <a:prstGeom prst="leftBrace">
            <a:avLst>
              <a:gd name="adj1" fmla="val 0"/>
              <a:gd name="adj2" fmla="val 50000"/>
            </a:avLst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errar llave 18"/>
          <p:cNvSpPr/>
          <p:nvPr/>
        </p:nvSpPr>
        <p:spPr>
          <a:xfrm>
            <a:off x="5860877" y="4335837"/>
            <a:ext cx="216024" cy="882957"/>
          </a:xfrm>
          <a:prstGeom prst="rightBrac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/>
          <p:cNvSpPr txBox="1"/>
          <p:nvPr/>
        </p:nvSpPr>
        <p:spPr>
          <a:xfrm>
            <a:off x="6199114" y="4319426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smtClean="0"/>
              <a:t>2. Si lo deseamos adjuntamos documentos relacionados con cada motivo reclamado.</a:t>
            </a:r>
            <a:endParaRPr lang="es-ES" sz="9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5796136" y="4581128"/>
            <a:ext cx="1800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900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272926" y="5351814"/>
            <a:ext cx="1624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smtClean="0"/>
              <a:t>3. Al finalizar pinchamos “aceptar”.</a:t>
            </a:r>
            <a:endParaRPr lang="es-ES" sz="9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395536" y="335041"/>
            <a:ext cx="7925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u="sng" dirty="0" smtClean="0">
                <a:solidFill>
                  <a:srgbClr val="002060"/>
                </a:solidFill>
                <a:latin typeface="+mj-lt"/>
              </a:rPr>
              <a:t>Presentación de Reclamaciones</a:t>
            </a:r>
            <a:endParaRPr lang="es-ES" b="1" u="sng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189348" y="438289"/>
            <a:ext cx="502417" cy="70341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67914" y="1168690"/>
            <a:ext cx="5995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b="1" dirty="0" smtClean="0">
                <a:solidFill>
                  <a:srgbClr val="FF0000"/>
                </a:solidFill>
              </a:rPr>
              <a:t>Del 27 de abril al 3 de mayo – Baremo provisional</a:t>
            </a:r>
          </a:p>
          <a:p>
            <a:endParaRPr lang="es-ES" sz="1800" b="1" dirty="0" smtClean="0">
              <a:solidFill>
                <a:srgbClr val="FF0000"/>
              </a:solidFill>
            </a:endParaRPr>
          </a:p>
          <a:p>
            <a:r>
              <a:rPr lang="es-ES" sz="1800" b="1" dirty="0" smtClean="0">
                <a:solidFill>
                  <a:srgbClr val="FF0000"/>
                </a:solidFill>
              </a:rPr>
              <a:t>Del 29 de mayo al 4 de junio – Asignación provisional</a:t>
            </a:r>
            <a:endParaRPr lang="es-ES" sz="1800" b="1" dirty="0">
              <a:solidFill>
                <a:srgbClr val="FF00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874515" y="88395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ES" altLang="es-ES" sz="14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Por educamosCLM: </a:t>
            </a:r>
            <a:r>
              <a:rPr lang="es-ES" sz="1400" b="1" u="sng" dirty="0">
                <a:solidFill>
                  <a:srgbClr val="00B050"/>
                </a:solidFill>
              </a:rPr>
              <a:t>educamosclm.castillalamancha.es</a:t>
            </a:r>
            <a:endParaRPr lang="es-ES" altLang="es-ES" sz="1400" b="1" u="sng" dirty="0">
              <a:solidFill>
                <a:srgbClr val="00B05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63831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 animBg="1"/>
      <p:bldP spid="19" grpId="0" animBg="1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492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11560" y="406145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Renuncia al proceso de Admisión</a:t>
            </a:r>
            <a:endParaRPr kumimoji="0" lang="es-ES" altLang="es-ES" sz="11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85619" y="2691520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Hasta el día </a:t>
            </a:r>
            <a:r>
              <a:rPr kumimoji="0" lang="es-E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18 de junio</a:t>
            </a: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de 2021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85619" y="1134437"/>
            <a:ext cx="82025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Alumnado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que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realizó la solicitud de admisión y tras la </a:t>
            </a:r>
            <a:r>
              <a:rPr kumimoji="0" lang="es-E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asignación provisional,</a:t>
            </a:r>
            <a:r>
              <a:rPr kumimoji="0" lang="es-ES" sz="24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desea permanecer en su centro de procedencia. 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7952432" y="5221872"/>
            <a:ext cx="1003920" cy="140553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403648" y="1056008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Por educamosCLM: </a:t>
            </a: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educamosclm.castillalamancha.es</a:t>
            </a:r>
            <a:endParaRPr kumimoji="0" lang="es-ES" altLang="es-ES" sz="18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0" name="Imagen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0" y="3474015"/>
            <a:ext cx="5391150" cy="24631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397274" y="5937180"/>
            <a:ext cx="74412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renuncia la deben realizar los dos progenitores o tutores legales excepto declaraciones responsables y mayores de edad.</a:t>
            </a:r>
          </a:p>
        </p:txBody>
      </p:sp>
    </p:spTree>
    <p:extLst>
      <p:ext uri="{BB962C8B-B14F-4D97-AF65-F5344CB8AC3E}">
        <p14:creationId xmlns:p14="http://schemas.microsoft.com/office/powerpoint/2010/main" val="41942911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67544" y="332656"/>
            <a:ext cx="83529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b="1" u="sng" dirty="0" smtClean="0">
                <a:solidFill>
                  <a:srgbClr val="002060"/>
                </a:solidFill>
                <a:latin typeface="+mj-lt"/>
              </a:rPr>
              <a:t>VACANTES RESULTANTES</a:t>
            </a:r>
          </a:p>
          <a:p>
            <a:endParaRPr lang="es-ES" altLang="es-ES" sz="1600" b="1" u="sng" dirty="0" smtClean="0">
              <a:solidFill>
                <a:srgbClr val="002060"/>
              </a:solidFill>
            </a:endParaRPr>
          </a:p>
          <a:p>
            <a:pPr algn="just"/>
            <a:r>
              <a:rPr lang="es-ES" altLang="es-ES" sz="2000" b="1" dirty="0" smtClean="0">
                <a:solidFill>
                  <a:srgbClr val="0C68B4"/>
                </a:solidFill>
              </a:rPr>
              <a:t>Oferta de vacantes resultantes </a:t>
            </a:r>
            <a:r>
              <a:rPr lang="es-ES" altLang="es-ES" sz="2000" b="1" dirty="0" smtClean="0">
                <a:solidFill>
                  <a:srgbClr val="002060"/>
                </a:solidFill>
              </a:rPr>
              <a:t>– 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sólo para el alumnado que ha participado en el proceso de admisión, incluidos los alumnos/as de Inclusión Educativa y</a:t>
            </a:r>
            <a:r>
              <a:rPr lang="es-ES" altLang="es-ES" sz="2000" b="1" dirty="0" smtClean="0">
                <a:solidFill>
                  <a:srgbClr val="002060"/>
                </a:solidFill>
              </a:rPr>
              <a:t>:</a:t>
            </a:r>
            <a:endParaRPr lang="es-ES" altLang="es-ES" sz="2000" b="1" u="sng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1520" y="2269752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000" dirty="0">
                <a:solidFill>
                  <a:srgbClr val="002060"/>
                </a:solidFill>
              </a:rPr>
              <a:t>N</a:t>
            </a:r>
            <a:r>
              <a:rPr lang="es-ES" sz="2000" dirty="0" smtClean="0">
                <a:solidFill>
                  <a:srgbClr val="002060"/>
                </a:solidFill>
              </a:rPr>
              <a:t>o </a:t>
            </a:r>
            <a:r>
              <a:rPr lang="es-ES" sz="2000" dirty="0">
                <a:solidFill>
                  <a:srgbClr val="002060"/>
                </a:solidFill>
              </a:rPr>
              <a:t>hubieran obtenido plaza en un centro de su </a:t>
            </a:r>
            <a:r>
              <a:rPr lang="es-ES" sz="2000" dirty="0" smtClean="0">
                <a:solidFill>
                  <a:srgbClr val="002060"/>
                </a:solidFill>
              </a:rPr>
              <a:t>elección.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000" dirty="0">
                <a:solidFill>
                  <a:srgbClr val="002060"/>
                </a:solidFill>
              </a:rPr>
              <a:t>H</a:t>
            </a:r>
            <a:r>
              <a:rPr lang="es-ES" sz="2000" dirty="0" smtClean="0">
                <a:solidFill>
                  <a:srgbClr val="002060"/>
                </a:solidFill>
              </a:rPr>
              <a:t>ermanos </a:t>
            </a:r>
            <a:r>
              <a:rPr lang="es-ES" sz="2000" dirty="0">
                <a:solidFill>
                  <a:srgbClr val="002060"/>
                </a:solidFill>
              </a:rPr>
              <a:t>o hermanas que se escolaricen por primera vez en la localidad y soliciten ser </a:t>
            </a:r>
            <a:r>
              <a:rPr lang="es-ES" sz="2000" dirty="0" smtClean="0">
                <a:solidFill>
                  <a:srgbClr val="002060"/>
                </a:solidFill>
              </a:rPr>
              <a:t>agrupados </a:t>
            </a:r>
            <a:r>
              <a:rPr lang="es-ES" sz="2000" dirty="0">
                <a:solidFill>
                  <a:srgbClr val="002060"/>
                </a:solidFill>
              </a:rPr>
              <a:t>en un </a:t>
            </a:r>
            <a:r>
              <a:rPr lang="es-ES" sz="2000" dirty="0" smtClean="0">
                <a:solidFill>
                  <a:srgbClr val="002060"/>
                </a:solidFill>
              </a:rPr>
              <a:t>centro. 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000" dirty="0" smtClean="0">
                <a:solidFill>
                  <a:srgbClr val="002060"/>
                </a:solidFill>
              </a:rPr>
              <a:t>El </a:t>
            </a:r>
            <a:r>
              <a:rPr lang="es-ES" sz="2000" dirty="0">
                <a:solidFill>
                  <a:srgbClr val="002060"/>
                </a:solidFill>
              </a:rPr>
              <a:t>alumnado que pueda mejorar la opción </a:t>
            </a:r>
            <a:r>
              <a:rPr lang="es-ES" sz="2000" dirty="0" smtClean="0">
                <a:solidFill>
                  <a:srgbClr val="002060"/>
                </a:solidFill>
              </a:rPr>
              <a:t>adjudicada.</a:t>
            </a:r>
            <a:endParaRPr lang="es-ES" altLang="es-ES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44015" y="3773799"/>
            <a:ext cx="856895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sz="32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Solicitudes del 29 de junio </a:t>
            </a:r>
            <a:r>
              <a:rPr lang="es-ES" altLang="es-ES" sz="32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al 6</a:t>
            </a:r>
            <a:r>
              <a:rPr lang="es-ES" altLang="es-ES" sz="32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32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sz="32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julio </a:t>
            </a:r>
          </a:p>
          <a:p>
            <a:pPr algn="ctr"/>
            <a:r>
              <a:rPr lang="es-ES" altLang="es-ES" sz="18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Por educamosCLM: </a:t>
            </a:r>
            <a:r>
              <a:rPr lang="es-ES" sz="1800" b="1" u="sng" dirty="0" smtClean="0">
                <a:solidFill>
                  <a:srgbClr val="00B050"/>
                </a:solidFill>
              </a:rPr>
              <a:t>educamosclm.castillalamancha.es</a:t>
            </a:r>
            <a:endParaRPr lang="es-ES" altLang="es-ES" sz="1800" b="1" u="sng" dirty="0" smtClean="0">
              <a:solidFill>
                <a:srgbClr val="00B050"/>
              </a:solidFill>
              <a:latin typeface="Arial Narrow" panose="020B0606020202030204" pitchFamily="34" charset="0"/>
            </a:endParaRPr>
          </a:p>
          <a:p>
            <a:pPr algn="ctr"/>
            <a:endParaRPr lang="es-ES" sz="1600" b="1" dirty="0" smtClean="0">
              <a:solidFill>
                <a:srgbClr val="FF0000"/>
              </a:solidFill>
            </a:endParaRPr>
          </a:p>
          <a:p>
            <a:pPr algn="ctr"/>
            <a:r>
              <a:rPr lang="es-ES" sz="1600" b="1" dirty="0" smtClean="0">
                <a:solidFill>
                  <a:srgbClr val="FF0000"/>
                </a:solidFill>
              </a:rPr>
              <a:t>El</a:t>
            </a:r>
            <a:r>
              <a:rPr lang="es-ES" sz="1600" b="1" dirty="0" smtClean="0">
                <a:solidFill>
                  <a:srgbClr val="0070C0"/>
                </a:solidFill>
              </a:rPr>
              <a:t> </a:t>
            </a:r>
            <a:r>
              <a:rPr lang="es-ES" sz="1600" b="1" dirty="0">
                <a:solidFill>
                  <a:srgbClr val="FF0000"/>
                </a:solidFill>
              </a:rPr>
              <a:t>alumnado que, pudiendo </a:t>
            </a:r>
            <a:r>
              <a:rPr lang="es-ES" sz="1600" b="1" dirty="0" smtClean="0">
                <a:solidFill>
                  <a:srgbClr val="FF0000"/>
                </a:solidFill>
              </a:rPr>
              <a:t>optar </a:t>
            </a:r>
            <a:r>
              <a:rPr lang="es-ES" sz="1600" b="1" dirty="0">
                <a:solidFill>
                  <a:srgbClr val="FF0000"/>
                </a:solidFill>
              </a:rPr>
              <a:t>a la oferta de vacantes resultantes no realiza la solicitud en plazo, no participará en este proceso y permanecerá en el/los centros adjudicados en la definitiva.</a:t>
            </a:r>
          </a:p>
          <a:p>
            <a:endParaRPr lang="es-ES" altLang="es-ES" sz="2800" b="1" u="sng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8424" y="5133298"/>
            <a:ext cx="8208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3600" b="1" u="sng" dirty="0" smtClean="0">
              <a:solidFill>
                <a:srgbClr val="7030A0"/>
              </a:solidFill>
            </a:endParaRPr>
          </a:p>
          <a:p>
            <a:pPr algn="ctr"/>
            <a:r>
              <a:rPr lang="es-ES" sz="2800" b="1" u="sng" dirty="0" smtClean="0">
                <a:solidFill>
                  <a:srgbClr val="7030A0"/>
                </a:solidFill>
              </a:rPr>
              <a:t>Adjudicación – 21 de julio</a:t>
            </a:r>
          </a:p>
          <a:p>
            <a:pPr algn="ctr"/>
            <a:r>
              <a:rPr lang="es-ES" sz="1600" b="1" u="sng" dirty="0" smtClean="0">
                <a:solidFill>
                  <a:srgbClr val="0070C0"/>
                </a:solidFill>
              </a:rPr>
              <a:t>Matrícula 1 y 2 de septiembre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148318" y="5592048"/>
            <a:ext cx="733367" cy="102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9295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107950" y="274638"/>
            <a:ext cx="6984329" cy="1714500"/>
          </a:xfrm>
        </p:spPr>
        <p:txBody>
          <a:bodyPr/>
          <a:lstStyle/>
          <a:p>
            <a:pPr>
              <a:defRPr/>
            </a:pPr>
            <a:r>
              <a:rPr lang="es-ES" altLang="es-ES" sz="6000" b="1" u="sng" dirty="0" smtClean="0">
                <a:solidFill>
                  <a:srgbClr val="002060"/>
                </a:solidFill>
              </a:rPr>
              <a:t>Plazo Extraordinario</a:t>
            </a:r>
            <a:r>
              <a:rPr lang="es-ES" altLang="es-ES" u="sng" dirty="0" smtClean="0">
                <a:latin typeface="Monotype Corsiva" pitchFamily="66" charset="0"/>
              </a:rPr>
              <a:t/>
            </a:r>
            <a:br>
              <a:rPr lang="es-ES" altLang="es-ES" u="sng" dirty="0" smtClean="0">
                <a:latin typeface="Monotype Corsiva" pitchFamily="66" charset="0"/>
              </a:rPr>
            </a:br>
            <a:r>
              <a:rPr lang="es-ES" altLang="es-ES" sz="40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A partir del 15 de junio</a:t>
            </a:r>
            <a:br>
              <a:rPr lang="es-ES" altLang="es-ES" sz="40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</a:br>
            <a:r>
              <a:rPr lang="es-ES" altLang="es-ES" sz="18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Sólo se estimarán solicitudes por: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251520" y="2147144"/>
            <a:ext cx="8784976" cy="4594224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s-ES" alt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s-ES" alt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Traslados de localidad.</a:t>
            </a:r>
          </a:p>
          <a:p>
            <a:pPr marL="0" indent="0" algn="just">
              <a:buNone/>
              <a:defRPr/>
            </a:pPr>
            <a:r>
              <a:rPr lang="es-ES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Empadronamiento del </a:t>
            </a:r>
            <a:r>
              <a:rPr lang="es-ES" sz="18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alumno/a solicitante </a:t>
            </a:r>
            <a:r>
              <a:rPr lang="es-ES" sz="1800" b="1" i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con sus progenitores o tutores legales </a:t>
            </a:r>
            <a:r>
              <a:rPr lang="es-ES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en la nueva localidad o certificado laboral expedido por la empresa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altLang="es-ES" sz="24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alt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Traslados </a:t>
            </a:r>
            <a:r>
              <a:rPr lang="es-ES" alt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por circunstancias que respondan a casos excepcionales, tales como violencia de género o acoso escolar.</a:t>
            </a:r>
          </a:p>
          <a:p>
            <a:pPr marL="0" indent="0" algn="just">
              <a:buNone/>
            </a:pP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Adjuntar un modelo de solicitud adicional en el que se exponga la circunstancia concurrente en su </a:t>
            </a:r>
            <a:r>
              <a:rPr lang="es-ES" alt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caso</a:t>
            </a: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, aportando la documentación acreditativa correspondiente, para su supervisión por el Servicio Provincial de Inspección Educativa.</a:t>
            </a:r>
            <a:r>
              <a:rPr lang="es-ES" altLang="es-ES" sz="2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es-ES" altLang="es-ES" sz="2000" i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Alumnado </a:t>
            </a:r>
            <a:r>
              <a:rPr 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que no haya participado en el proceso de admisión y deba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escolarizarse.</a:t>
            </a:r>
          </a:p>
          <a:p>
            <a:pPr marL="0" indent="0" algn="just">
              <a:buNone/>
              <a:defRPr/>
            </a:pPr>
            <a:r>
              <a:rPr 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Empadronamiento del alumno/a solicitante </a:t>
            </a:r>
            <a:r>
              <a:rPr lang="es-ES" sz="2000" b="1" i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con sus progenitores o tutores </a:t>
            </a:r>
            <a:r>
              <a:rPr lang="es-ES" sz="2000" b="1" i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legales</a:t>
            </a:r>
            <a:r>
              <a:rPr 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sz="2400" u="sng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Alumnado </a:t>
            </a:r>
            <a:r>
              <a:rPr 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que participó en el proceso de admisión, se le adjudicó cambio de centro y repite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curso.</a:t>
            </a: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</a:p>
          <a:p>
            <a:pPr marL="0" indent="0" algn="just">
              <a:buNone/>
              <a:defRPr/>
            </a:pPr>
            <a:r>
              <a:rPr 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Adjuntar </a:t>
            </a:r>
            <a:r>
              <a:rPr 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un modelo de Solicitud de “Expone y solicita</a:t>
            </a:r>
            <a:r>
              <a:rPr 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”. </a:t>
            </a:r>
            <a:endParaRPr lang="es-ES" altLang="es-ES" sz="2000" b="1" u="sng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7872263" y="229563"/>
            <a:ext cx="738586" cy="103405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740352" y="198884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6660232" y="1484784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  <a:defRPr/>
            </a:pPr>
            <a:r>
              <a:rPr lang="es-ES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En las solicitudes </a:t>
            </a:r>
            <a:r>
              <a:rPr lang="es-ES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extraordinarias NO </a:t>
            </a:r>
            <a:r>
              <a:rPr lang="es-ES" sz="1600" b="1" dirty="0">
                <a:solidFill>
                  <a:srgbClr val="FF0000"/>
                </a:solidFill>
                <a:latin typeface="Arial Narrow" panose="020B0606020202030204" pitchFamily="34" charset="0"/>
              </a:rPr>
              <a:t>se bareman criterios.</a:t>
            </a:r>
            <a:endParaRPr lang="es-ES" altLang="es-ES" sz="1600" b="1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2793"/>
            <a:ext cx="9144000" cy="6864921"/>
          </a:xfrm>
          <a:prstGeom prst="rect">
            <a:avLst/>
          </a:prstGeom>
        </p:spPr>
      </p:pic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8000" b="1" dirty="0" smtClean="0">
                <a:solidFill>
                  <a:srgbClr val="002060"/>
                </a:solidFill>
                <a:latin typeface="+mn-lt"/>
              </a:rPr>
              <a:t>	Plazos y fechas</a:t>
            </a:r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>
          <a:xfrm>
            <a:off x="1043608" y="2132856"/>
            <a:ext cx="7488832" cy="1296144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</a:t>
            </a:r>
            <a:r>
              <a:rPr lang="es-ES" altLang="es-ES" sz="42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Plazo </a:t>
            </a: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de Admisión: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Del 1 al 26 </a:t>
            </a: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febrero</a:t>
            </a: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endParaRPr lang="es-ES" altLang="es-ES" sz="11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endParaRPr lang="es-ES" altLang="es-E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43608" y="3733582"/>
            <a:ext cx="6840760" cy="144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</a:t>
            </a:r>
            <a:r>
              <a:rPr lang="es-ES" altLang="es-ES" sz="42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Plazo Extraordinario: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partir del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15 </a:t>
            </a: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junio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62880" y="5301208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7030A0"/>
                </a:solidFill>
              </a:rPr>
              <a:t>Desde el 27 de febrero hasta el </a:t>
            </a:r>
            <a:r>
              <a:rPr lang="es-ES" sz="2400" b="1" dirty="0" smtClean="0">
                <a:solidFill>
                  <a:srgbClr val="7030A0"/>
                </a:solidFill>
              </a:rPr>
              <a:t>14</a:t>
            </a:r>
            <a:r>
              <a:rPr lang="es-ES" sz="2400" b="1" dirty="0" smtClean="0">
                <a:solidFill>
                  <a:srgbClr val="7030A0"/>
                </a:solidFill>
              </a:rPr>
              <a:t> </a:t>
            </a:r>
            <a:r>
              <a:rPr lang="es-ES" sz="2400" b="1" dirty="0" smtClean="0">
                <a:solidFill>
                  <a:srgbClr val="7030A0"/>
                </a:solidFill>
              </a:rPr>
              <a:t>de junio </a:t>
            </a:r>
          </a:p>
          <a:p>
            <a:pPr algn="ctr"/>
            <a:r>
              <a:rPr lang="es-ES" sz="2400" b="1" dirty="0" smtClean="0">
                <a:solidFill>
                  <a:srgbClr val="7030A0"/>
                </a:solidFill>
              </a:rPr>
              <a:t>NO habrá posibilidad de registro de solicitudes.</a:t>
            </a:r>
            <a:endParaRPr lang="es-ES" sz="2400" b="1" dirty="0">
              <a:solidFill>
                <a:srgbClr val="7030A0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23">
            <a:off x="325751" y="239034"/>
            <a:ext cx="1180475" cy="1652725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uiExpand="1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" y="457"/>
            <a:ext cx="9144000" cy="6864921"/>
          </a:xfrm>
          <a:prstGeom prst="rect">
            <a:avLst/>
          </a:prstGeom>
        </p:spPr>
      </p:pic>
      <p:sp>
        <p:nvSpPr>
          <p:cNvPr id="31746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6000" b="1" dirty="0" smtClean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9" name="Esquina doblada 8"/>
          <p:cNvSpPr>
            <a:spLocks noChangeArrowheads="1"/>
          </p:cNvSpPr>
          <p:nvPr/>
        </p:nvSpPr>
        <p:spPr bwMode="auto">
          <a:xfrm>
            <a:off x="243086" y="3257633"/>
            <a:ext cx="8568952" cy="3384376"/>
          </a:xfrm>
          <a:prstGeom prst="foldedCorner">
            <a:avLst>
              <a:gd name="adj" fmla="val 12500"/>
            </a:avLst>
          </a:prstGeom>
          <a:solidFill>
            <a:srgbClr val="E7E6E6"/>
          </a:solidFill>
          <a:ln w="31750">
            <a:solidFill>
              <a:sysClr val="window" lastClr="FFFFFF">
                <a:lumMod val="75000"/>
              </a:sys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2400" b="1" dirty="0" smtClean="0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38100" dir="2700000" algn="tl">
                    <a:schemeClr val="accent2"/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¡MUY IMPORTANTE! </a:t>
            </a:r>
            <a:endParaRPr lang="es-E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1800" b="1" dirty="0" smtClean="0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noFill/>
                <a:effectLst>
                  <a:outerShdw dist="38100" dir="2700000" algn="tl">
                    <a:schemeClr val="accent2"/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1800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MATRICULACIÓN </a:t>
            </a:r>
            <a:r>
              <a:rPr lang="es-ES" sz="1800" b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LOS PLAZOS ESTABLECIDOS</a:t>
            </a:r>
            <a:r>
              <a:rPr 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1800" b="1" u="sng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OBLIGATORIA</a:t>
            </a:r>
            <a:r>
              <a:rPr lang="es-ES" sz="1800" b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SIN EXCEPCIÓN.</a:t>
            </a:r>
            <a:endParaRPr lang="es-ES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1800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1800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ALUMNO/A QUE NO SE MATRICULE EN ESTOS PLAZOS, </a:t>
            </a:r>
            <a:r>
              <a:rPr lang="es-ES" sz="1800" b="1" u="sng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PERDERÁ LA PLAZA ADJUDICADA,</a:t>
            </a:r>
            <a:r>
              <a:rPr lang="es-ES" sz="1800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OFERTÁNDOSE COMO VACANTE RESULTANTE O A SOLICITANTES DE PLAZO EXTRAORDINARIO.</a:t>
            </a:r>
            <a:endParaRPr lang="es-ES" sz="1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1800" dirty="0"/>
          </a:p>
          <a:p>
            <a:pPr algn="ctr">
              <a:spcAft>
                <a:spcPts val="0"/>
              </a:spcAft>
            </a:pPr>
            <a:r>
              <a:rPr lang="es-ES" sz="1800" b="1" dirty="0" smtClean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</a:rPr>
              <a:t>PRE-MATRÍCULA o recogida de información de elección de materias que se realiza en los centros hacia finales de mayo/junio, </a:t>
            </a:r>
            <a:endParaRPr lang="es-ES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spcAft>
                <a:spcPts val="0"/>
              </a:spcAft>
            </a:pPr>
            <a:r>
              <a:rPr lang="es-ES" sz="1800" b="1" u="sng" dirty="0" smtClean="0">
                <a:solidFill>
                  <a:schemeClr val="accent6">
                    <a:lumMod val="50000"/>
                  </a:schemeClr>
                </a:solidFill>
              </a:rPr>
              <a:t>NO </a:t>
            </a:r>
            <a:r>
              <a:rPr lang="es-ES" sz="1800" b="1" u="sng" dirty="0">
                <a:solidFill>
                  <a:schemeClr val="accent6">
                    <a:lumMod val="50000"/>
                  </a:schemeClr>
                </a:solidFill>
              </a:rPr>
              <a:t>ES UNA MATRÍCULA OFICIAL.  </a:t>
            </a:r>
          </a:p>
          <a:p>
            <a:pPr algn="ctr">
              <a:spcAft>
                <a:spcPts val="0"/>
              </a:spcAft>
            </a:pPr>
            <a:r>
              <a:rPr lang="es-ES" sz="2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239371" y="136479"/>
            <a:ext cx="530231" cy="74235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43086" y="1002881"/>
            <a:ext cx="85689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s-ES" sz="1600" b="1" dirty="0">
                <a:solidFill>
                  <a:srgbClr val="000000"/>
                </a:solidFill>
                <a:ea typeface="Calibri" panose="020F0502020204030204" pitchFamily="34" charset="0"/>
              </a:rPr>
              <a:t>Todo el alumnado que haya obtenido un puesto escolar en el presente proceso de admisión, deberá formalizar la matrícula </a:t>
            </a:r>
            <a:r>
              <a:rPr lang="es-ES" sz="1600" b="1" u="sng" dirty="0">
                <a:solidFill>
                  <a:srgbClr val="000000"/>
                </a:solidFill>
                <a:ea typeface="Calibri" panose="020F0502020204030204" pitchFamily="34" charset="0"/>
              </a:rPr>
              <a:t>en el centro en el que haya sido asignado o a través de la plataforma </a:t>
            </a:r>
            <a:r>
              <a:rPr lang="es-ES" sz="1600" b="1" u="sng" dirty="0" smtClean="0">
                <a:solidFill>
                  <a:srgbClr val="000000"/>
                </a:solidFill>
                <a:ea typeface="Calibri" panose="020F0502020204030204" pitchFamily="34" charset="0"/>
              </a:rPr>
              <a:t>EducamosCLM</a:t>
            </a:r>
            <a:r>
              <a:rPr lang="es-ES" sz="1600" b="1" dirty="0" smtClean="0">
                <a:solidFill>
                  <a:srgbClr val="000000"/>
                </a:solidFill>
                <a:ea typeface="Calibri" panose="020F0502020204030204" pitchFamily="34" charset="0"/>
              </a:rPr>
              <a:t>  </a:t>
            </a:r>
            <a:r>
              <a:rPr lang="es-ES" sz="1600" b="1" u="sng" dirty="0" smtClean="0">
                <a:solidFill>
                  <a:srgbClr val="000000"/>
                </a:solidFill>
                <a:ea typeface="Calibri" panose="020F0502020204030204" pitchFamily="34" charset="0"/>
                <a:hlinkClick r:id="rId4"/>
              </a:rPr>
              <a:t>https</a:t>
            </a:r>
            <a:r>
              <a:rPr lang="es-ES" sz="1600" b="1" u="sng" dirty="0">
                <a:solidFill>
                  <a:srgbClr val="000000"/>
                </a:solidFill>
                <a:ea typeface="Calibri" panose="020F0502020204030204" pitchFamily="34" charset="0"/>
                <a:hlinkClick r:id="rId4"/>
              </a:rPr>
              <a:t>://educamosclm.castillalamancha.es</a:t>
            </a:r>
            <a:endParaRPr lang="es-ES" sz="16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1100" dirty="0">
                <a:solidFill>
                  <a:srgbClr val="000000"/>
                </a:solidFill>
                <a:ea typeface="Calibri" panose="020F0502020204030204" pitchFamily="34" charset="0"/>
              </a:rPr>
              <a:t> </a:t>
            </a:r>
            <a:endParaRPr lang="es-ES" sz="12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ES" sz="1600" b="1" u="sng" dirty="0">
                <a:solidFill>
                  <a:srgbClr val="000000"/>
                </a:solidFill>
                <a:ea typeface="Calibri" panose="020F0502020204030204" pitchFamily="34" charset="0"/>
              </a:rPr>
              <a:t>Infantil y Primaria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: </a:t>
            </a: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desde 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el </a:t>
            </a:r>
            <a:r>
              <a:rPr lang="es-ES" sz="1600" b="1" dirty="0">
                <a:solidFill>
                  <a:srgbClr val="000000"/>
                </a:solidFill>
                <a:ea typeface="Calibri" panose="020F0502020204030204" pitchFamily="34" charset="0"/>
              </a:rPr>
              <a:t>29 de junio y el 6 de julio de 2021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, ambos inclusive</a:t>
            </a: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lvl="1" algn="just">
              <a:spcAft>
                <a:spcPts val="0"/>
              </a:spcAft>
            </a:pP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endParaRPr lang="es-ES" sz="16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ES" sz="1600" b="1" u="sng" dirty="0">
                <a:solidFill>
                  <a:srgbClr val="000000"/>
                </a:solidFill>
                <a:ea typeface="Calibri" panose="020F0502020204030204" pitchFamily="34" charset="0"/>
              </a:rPr>
              <a:t>ESO y Bachillerato</a:t>
            </a:r>
            <a:r>
              <a:rPr lang="es-ES" sz="1600" u="sng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desde el </a:t>
            </a:r>
            <a:r>
              <a:rPr lang="es-ES" sz="1600" b="1" dirty="0">
                <a:solidFill>
                  <a:srgbClr val="000000"/>
                </a:solidFill>
                <a:ea typeface="Calibri" panose="020F0502020204030204" pitchFamily="34" charset="0"/>
              </a:rPr>
              <a:t>29 de junio y el 9 de julio de 2021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, ambos inclusive</a:t>
            </a: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lvl="1" algn="just">
              <a:spcAft>
                <a:spcPts val="0"/>
              </a:spcAft>
            </a:pPr>
            <a:r>
              <a:rPr lang="es-ES" sz="1600" dirty="0" smtClean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endParaRPr lang="es-ES" sz="16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742950" lvl="1" indent="-285750" algn="just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s-ES" sz="1600" b="1" u="sng" dirty="0">
                <a:solidFill>
                  <a:srgbClr val="000000"/>
                </a:solidFill>
                <a:ea typeface="Calibri" panose="020F0502020204030204" pitchFamily="34" charset="0"/>
              </a:rPr>
              <a:t>Proceso de vacantes resultantes</a:t>
            </a:r>
            <a:r>
              <a:rPr lang="es-ES" sz="1600" u="sng" dirty="0">
                <a:solidFill>
                  <a:srgbClr val="000000"/>
                </a:solidFill>
                <a:ea typeface="Calibri" panose="020F0502020204030204" pitchFamily="34" charset="0"/>
              </a:rPr>
              <a:t>:</a:t>
            </a:r>
            <a:r>
              <a:rPr lang="es-ES" sz="160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es-ES" sz="1600" b="1" dirty="0">
                <a:solidFill>
                  <a:srgbClr val="000000"/>
                </a:solidFill>
                <a:ea typeface="Calibri" panose="020F0502020204030204" pitchFamily="34" charset="0"/>
              </a:rPr>
              <a:t>1 y 2 de septiembre</a:t>
            </a:r>
            <a:endParaRPr lang="es-ES" sz="16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ES" sz="1100" dirty="0">
                <a:solidFill>
                  <a:srgbClr val="000000"/>
                </a:solidFill>
                <a:ea typeface="Calibri" panose="020F0502020204030204" pitchFamily="34" charset="0"/>
              </a:rPr>
              <a:t> </a:t>
            </a:r>
            <a:endParaRPr lang="es-ES" sz="12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403648" y="194679"/>
            <a:ext cx="56817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b="1" u="sng" dirty="0" smtClean="0">
                <a:solidFill>
                  <a:srgbClr val="002060"/>
                </a:solidFill>
              </a:rPr>
              <a:t>MATRICULACIÓN</a:t>
            </a:r>
            <a:endParaRPr lang="es-ES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" y="457"/>
            <a:ext cx="9144000" cy="6864921"/>
          </a:xfrm>
          <a:prstGeom prst="rect">
            <a:avLst/>
          </a:prstGeom>
        </p:spPr>
      </p:pic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126268" y="980728"/>
            <a:ext cx="8910228" cy="475252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1F4D7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467544" y="1412776"/>
            <a:ext cx="828056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7940" algn="just">
              <a:spcAft>
                <a:spcPts val="0"/>
              </a:spcAft>
            </a:pPr>
            <a:r>
              <a:rPr lang="es-ES" sz="2800" dirty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SI TIENE UN </a:t>
            </a:r>
            <a:r>
              <a:rPr lang="es-ES" sz="2800" b="1" u="sng" dirty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PROBLEMA DE TIPO TÉCNICO</a:t>
            </a:r>
            <a:r>
              <a:rPr lang="es-ES" sz="2800" dirty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CON LA PLATAFORMA EDUCAMOSCLM, HA DE ENVIAR UN CORREO ELECTRÓNICO A </a:t>
            </a:r>
            <a:endParaRPr lang="es-ES" sz="2800" dirty="0" smtClean="0">
              <a:solidFill>
                <a:srgbClr val="FFFF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27940" algn="ctr">
              <a:spcAft>
                <a:spcPts val="0"/>
              </a:spcAft>
            </a:pPr>
            <a:r>
              <a:rPr lang="es-ES" sz="3200" u="sng" dirty="0" smtClean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educamosclm@jccm.es</a:t>
            </a:r>
          </a:p>
          <a:p>
            <a:pPr marR="27940">
              <a:spcAft>
                <a:spcPts val="0"/>
              </a:spcAft>
            </a:pPr>
            <a:endParaRPr lang="es-ES" sz="2800" u="sng" dirty="0">
              <a:solidFill>
                <a:srgbClr val="FFFFFF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27940" algn="just">
              <a:spcAft>
                <a:spcPts val="0"/>
              </a:spcAft>
            </a:pPr>
            <a:r>
              <a:rPr lang="es-ES" sz="2400" dirty="0" smtClean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INDIQUE </a:t>
            </a:r>
            <a:r>
              <a:rPr lang="es-ES" sz="2400" dirty="0">
                <a:solidFill>
                  <a:srgbClr val="FFFFFF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NOMBRE Y APELLIDOS, DNI, Y DATOS COMPLETOS DEL PROBLEMA QUE TIENE (NOMBRE COMPLETO DEL ALUMNO, CURSO SOLICITADO, ETC). CUANTOS MÁS DATOS MEJOR PARA QUE LE PODAMOS ATENDER SIN VOLVER A PEDIRLE INFORMACIÓN.</a:t>
            </a:r>
            <a:endParaRPr lang="es-E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9741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08"/>
            <a:ext cx="9162764" cy="68790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8042494" y="159531"/>
            <a:ext cx="774256" cy="1083998"/>
          </a:xfrm>
          <a:prstGeom prst="rect">
            <a:avLst/>
          </a:prstGeom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131782"/>
              </p:ext>
            </p:extLst>
          </p:nvPr>
        </p:nvGraphicFramePr>
        <p:xfrm>
          <a:off x="179512" y="548680"/>
          <a:ext cx="2667000" cy="1733550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98199798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97460196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02959924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3174596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10326782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76603873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41162467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ENERO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78361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66331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66143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71043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73839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16535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969295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Descanso 1er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705011"/>
                  </a:ext>
                </a:extLst>
              </a:tr>
            </a:tbl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4139952" y="260648"/>
            <a:ext cx="3446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CALENDARIO</a:t>
            </a:r>
            <a:endParaRPr lang="es-ES" sz="36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259425"/>
              </p:ext>
            </p:extLst>
          </p:nvPr>
        </p:nvGraphicFramePr>
        <p:xfrm>
          <a:off x="3090686" y="1450569"/>
          <a:ext cx="5338936" cy="622982"/>
        </p:xfrm>
        <a:graphic>
          <a:graphicData uri="http://schemas.openxmlformats.org/drawingml/2006/table">
            <a:tbl>
              <a:tblPr/>
              <a:tblGrid>
                <a:gridCol w="232128">
                  <a:extLst>
                    <a:ext uri="{9D8B030D-6E8A-4147-A177-3AD203B41FA5}">
                      <a16:colId xmlns:a16="http://schemas.microsoft.com/office/drawing/2014/main" val="2342755681"/>
                    </a:ext>
                  </a:extLst>
                </a:gridCol>
                <a:gridCol w="5106808">
                  <a:extLst>
                    <a:ext uri="{9D8B030D-6E8A-4147-A177-3AD203B41FA5}">
                      <a16:colId xmlns:a16="http://schemas.microsoft.com/office/drawing/2014/main" val="2789327058"/>
                    </a:ext>
                  </a:extLst>
                </a:gridCol>
              </a:tblGrid>
              <a:tr h="38337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12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enero Publicación de la Resolución de la Convocatoria de Admisión 2021-22.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388050"/>
                  </a:ext>
                </a:extLst>
              </a:tr>
              <a:tr h="23960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26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enero: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Publicación Resoluciones Provinciales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-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áreas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influencia,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adscripciones y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vacantes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provisionales. 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556911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056198"/>
              </p:ext>
            </p:extLst>
          </p:nvPr>
        </p:nvGraphicFramePr>
        <p:xfrm>
          <a:off x="196498" y="2844936"/>
          <a:ext cx="2667000" cy="153352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76872471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46974184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68128185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46031823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79020077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88101469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7170959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FEBRERO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47066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5329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34449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71379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3447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313842"/>
                  </a:ext>
                </a:extLst>
              </a:tr>
              <a:tr h="21907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 y 16 - </a:t>
                      </a:r>
                      <a:r>
                        <a:rPr lang="es-ES" sz="9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Dias</a:t>
                      </a:r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 libre disposición o Carnaval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378296"/>
                  </a:ext>
                </a:extLst>
              </a:tr>
            </a:tbl>
          </a:graphicData>
        </a:graphic>
      </p:graphicFrame>
      <p:graphicFrame>
        <p:nvGraphicFramePr>
          <p:cNvPr id="15" name="Tab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104750"/>
              </p:ext>
            </p:extLst>
          </p:nvPr>
        </p:nvGraphicFramePr>
        <p:xfrm>
          <a:off x="3090685" y="3684276"/>
          <a:ext cx="5600022" cy="320788"/>
        </p:xfrm>
        <a:graphic>
          <a:graphicData uri="http://schemas.openxmlformats.org/drawingml/2006/table">
            <a:tbl>
              <a:tblPr/>
              <a:tblGrid>
                <a:gridCol w="243480">
                  <a:extLst>
                    <a:ext uri="{9D8B030D-6E8A-4147-A177-3AD203B41FA5}">
                      <a16:colId xmlns:a16="http://schemas.microsoft.com/office/drawing/2014/main" val="2416529387"/>
                    </a:ext>
                  </a:extLst>
                </a:gridCol>
                <a:gridCol w="5356542">
                  <a:extLst>
                    <a:ext uri="{9D8B030D-6E8A-4147-A177-3AD203B41FA5}">
                      <a16:colId xmlns:a16="http://schemas.microsoft.com/office/drawing/2014/main" val="808829276"/>
                    </a:ext>
                  </a:extLst>
                </a:gridCol>
              </a:tblGrid>
              <a:tr h="32078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Del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de febrero al 26 de febrero: plazo de presentación de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solicitudes.</a:t>
                      </a:r>
                      <a:endParaRPr lang="es-ES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965739"/>
                  </a:ext>
                </a:extLst>
              </a:tr>
            </a:tbl>
          </a:graphicData>
        </a:graphic>
      </p:graphicFrame>
      <p:graphicFrame>
        <p:nvGraphicFramePr>
          <p:cNvPr id="16" name="Tab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763141"/>
              </p:ext>
            </p:extLst>
          </p:nvPr>
        </p:nvGraphicFramePr>
        <p:xfrm>
          <a:off x="196498" y="4751455"/>
          <a:ext cx="2667000" cy="1733550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151019712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5143528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79029645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01184368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96907170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016023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268664616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MARZO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4634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57412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3856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72311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68895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012246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8565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Descanso 2º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79874"/>
                  </a:ext>
                </a:extLst>
              </a:tr>
            </a:tbl>
          </a:graphicData>
        </a:graphic>
      </p:graphicFrame>
      <p:graphicFrame>
        <p:nvGraphicFramePr>
          <p:cNvPr id="17" name="Tab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677146"/>
              </p:ext>
            </p:extLst>
          </p:nvPr>
        </p:nvGraphicFramePr>
        <p:xfrm>
          <a:off x="3064972" y="5615789"/>
          <a:ext cx="5625735" cy="274320"/>
        </p:xfrm>
        <a:graphic>
          <a:graphicData uri="http://schemas.openxmlformats.org/drawingml/2006/table">
            <a:tbl>
              <a:tblPr/>
              <a:tblGrid>
                <a:gridCol w="244598">
                  <a:extLst>
                    <a:ext uri="{9D8B030D-6E8A-4147-A177-3AD203B41FA5}">
                      <a16:colId xmlns:a16="http://schemas.microsoft.com/office/drawing/2014/main" val="2416529387"/>
                    </a:ext>
                  </a:extLst>
                </a:gridCol>
                <a:gridCol w="5381137">
                  <a:extLst>
                    <a:ext uri="{9D8B030D-6E8A-4147-A177-3AD203B41FA5}">
                      <a16:colId xmlns:a16="http://schemas.microsoft.com/office/drawing/2014/main" val="808829276"/>
                    </a:ext>
                  </a:extLst>
                </a:gridCol>
              </a:tblGrid>
              <a:tr h="17890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Arial Narrow" panose="020B0606020202030204" pitchFamily="34" charset="0"/>
                        </a:rPr>
                        <a:t> Marzo:</a:t>
                      </a:r>
                      <a:r>
                        <a:rPr lang="es-ES" sz="900" b="1" baseline="0" dirty="0" smtClean="0">
                          <a:latin typeface="Arial Narrow" panose="020B0606020202030204" pitchFamily="34" charset="0"/>
                        </a:rPr>
                        <a:t> Gestión de solicitudes</a:t>
                      </a:r>
                      <a:endParaRPr lang="es-ES" sz="900" b="1" dirty="0"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965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65919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08"/>
            <a:ext cx="9162764" cy="6879008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579292"/>
              </p:ext>
            </p:extLst>
          </p:nvPr>
        </p:nvGraphicFramePr>
        <p:xfrm>
          <a:off x="203998" y="358695"/>
          <a:ext cx="2667000" cy="195262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354171892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4073622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52415223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404697006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32957965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90334638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299139050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ABRIL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0323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31593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96650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0485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8354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49998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902626"/>
                  </a:ext>
                </a:extLst>
              </a:tr>
              <a:tr h="21907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Descanso 2º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126915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 y 30 descanso lectivo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512635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579098"/>
              </p:ext>
            </p:extLst>
          </p:nvPr>
        </p:nvGraphicFramePr>
        <p:xfrm>
          <a:off x="2987824" y="1052736"/>
          <a:ext cx="5832648" cy="648072"/>
        </p:xfrm>
        <a:graphic>
          <a:graphicData uri="http://schemas.openxmlformats.org/drawingml/2006/table">
            <a:tbl>
              <a:tblPr/>
              <a:tblGrid>
                <a:gridCol w="253594">
                  <a:extLst>
                    <a:ext uri="{9D8B030D-6E8A-4147-A177-3AD203B41FA5}">
                      <a16:colId xmlns:a16="http://schemas.microsoft.com/office/drawing/2014/main" val="1002672259"/>
                    </a:ext>
                  </a:extLst>
                </a:gridCol>
                <a:gridCol w="5579054">
                  <a:extLst>
                    <a:ext uri="{9D8B030D-6E8A-4147-A177-3AD203B41FA5}">
                      <a16:colId xmlns:a16="http://schemas.microsoft.com/office/drawing/2014/main" val="261775474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26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abril: Publicación del Baremo Provisional.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17818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27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abril: Comienza el plazo de reclamaciones al baremo provisional.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98946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28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abril: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Sorteo público para resolver situaciones de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empate.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56864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830294"/>
              </p:ext>
            </p:extLst>
          </p:nvPr>
        </p:nvGraphicFramePr>
        <p:xfrm>
          <a:off x="199304" y="2605060"/>
          <a:ext cx="2667000" cy="195262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89231001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57157943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135173388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0928982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92888718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408554080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784541075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MAYO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50673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82287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3934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08341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00789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812297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4257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8292417"/>
                  </a:ext>
                </a:extLst>
              </a:tr>
              <a:tr h="20002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31 de Mayo día de la Comunidad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83145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992967"/>
              </p:ext>
            </p:extLst>
          </p:nvPr>
        </p:nvGraphicFramePr>
        <p:xfrm>
          <a:off x="3016094" y="3115502"/>
          <a:ext cx="5776108" cy="931740"/>
        </p:xfrm>
        <a:graphic>
          <a:graphicData uri="http://schemas.openxmlformats.org/drawingml/2006/table">
            <a:tbl>
              <a:tblPr/>
              <a:tblGrid>
                <a:gridCol w="251136">
                  <a:extLst>
                    <a:ext uri="{9D8B030D-6E8A-4147-A177-3AD203B41FA5}">
                      <a16:colId xmlns:a16="http://schemas.microsoft.com/office/drawing/2014/main" val="2369356212"/>
                    </a:ext>
                  </a:extLst>
                </a:gridCol>
                <a:gridCol w="5524972">
                  <a:extLst>
                    <a:ext uri="{9D8B030D-6E8A-4147-A177-3AD203B41FA5}">
                      <a16:colId xmlns:a16="http://schemas.microsoft.com/office/drawing/2014/main" val="3742765399"/>
                    </a:ext>
                  </a:extLst>
                </a:gridCol>
              </a:tblGrid>
              <a:tr h="20553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3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mayo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Último día de reclamaciones al Baremo provisional.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09817"/>
                  </a:ext>
                </a:extLst>
              </a:tr>
              <a:tr h="315147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Del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 al 21 de mayo: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Comunicación,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carácter provisional, sobre la escolarización del Alumnado de Inclusión Educativa a familias.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324067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28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mayo: Publicación del Baremo Definitivo y la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Asignación Provisional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482531"/>
                  </a:ext>
                </a:extLst>
              </a:tr>
              <a:tr h="205531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29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mayo: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Comienza el plazo de reclamaciones a la asignación provisional.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7740670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227427"/>
              </p:ext>
            </p:extLst>
          </p:nvPr>
        </p:nvGraphicFramePr>
        <p:xfrm>
          <a:off x="199304" y="4908888"/>
          <a:ext cx="2667000" cy="1752600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30307345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28832888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04147108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8395755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929109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30605041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595465934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JUNIO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30049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79120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79639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91481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8768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57092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274952"/>
                  </a:ext>
                </a:extLst>
              </a:tr>
              <a:tr h="21907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3 - Corpus Christi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137243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799812"/>
              </p:ext>
            </p:extLst>
          </p:nvPr>
        </p:nvGraphicFramePr>
        <p:xfrm>
          <a:off x="3131840" y="4932412"/>
          <a:ext cx="5660362" cy="1610136"/>
        </p:xfrm>
        <a:graphic>
          <a:graphicData uri="http://schemas.openxmlformats.org/drawingml/2006/table">
            <a:tbl>
              <a:tblPr/>
              <a:tblGrid>
                <a:gridCol w="246103">
                  <a:extLst>
                    <a:ext uri="{9D8B030D-6E8A-4147-A177-3AD203B41FA5}">
                      <a16:colId xmlns:a16="http://schemas.microsoft.com/office/drawing/2014/main" val="2380116127"/>
                    </a:ext>
                  </a:extLst>
                </a:gridCol>
                <a:gridCol w="5414259">
                  <a:extLst>
                    <a:ext uri="{9D8B030D-6E8A-4147-A177-3AD203B41FA5}">
                      <a16:colId xmlns:a16="http://schemas.microsoft.com/office/drawing/2014/main" val="3550386771"/>
                    </a:ext>
                  </a:extLst>
                </a:gridCol>
              </a:tblGrid>
              <a:tr h="178904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4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junio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Último día de reclamaciones a la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asignación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provisional.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80920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15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junio: Comienzo del plazo extraordinario de admisión.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091393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18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junio: Plazo máximo para renunciar a participar en el Proceso de Admisión de Alumnado.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142152"/>
                  </a:ext>
                </a:extLst>
              </a:tr>
              <a:tr h="17890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28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junio: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828135"/>
                  </a:ext>
                </a:extLst>
              </a:tr>
              <a:tr h="17890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Publicación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vacantes definitivas. (Una vez descontados los puestos escolares  DAR y MUS e inclusión)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572482"/>
                  </a:ext>
                </a:extLst>
              </a:tr>
              <a:tr h="17890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Publicación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la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Asignación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Definitiva del Proceso de Admisión de Alumnado.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287388"/>
                  </a:ext>
                </a:extLst>
              </a:tr>
              <a:tr h="17890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Comunicación,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con carácter definitivo, sobre la escolarización del Alumnado de Inclusión Educativa a  familias.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355069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29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junio:</a:t>
                      </a:r>
                      <a:r>
                        <a:rPr lang="es-E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Comienza el p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lazo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matriculación.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132830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 junio: Plazo de solicitudes de vacantes resultantes</a:t>
                      </a:r>
                      <a:r>
                        <a:rPr lang="es-E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  <a:endParaRPr lang="es-ES" sz="9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435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91140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08"/>
            <a:ext cx="9162764" cy="6879008"/>
          </a:xfrm>
          <a:prstGeom prst="rect">
            <a:avLst/>
          </a:prstGeom>
        </p:spPr>
      </p:pic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823594"/>
              </p:ext>
            </p:extLst>
          </p:nvPr>
        </p:nvGraphicFramePr>
        <p:xfrm>
          <a:off x="179512" y="620688"/>
          <a:ext cx="2667000" cy="153352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10648005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62283381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67676600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07325378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53773305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89393967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881687162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JULIO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00768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12631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0932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32374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6968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624883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295569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7140"/>
              </p:ext>
            </p:extLst>
          </p:nvPr>
        </p:nvGraphicFramePr>
        <p:xfrm>
          <a:off x="179512" y="2743398"/>
          <a:ext cx="2667000" cy="1752600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332626944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69584024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26979278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04374225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5581197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25254308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177742928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AGOSTO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90928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62055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831588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62134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60076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15875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21703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807077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115291"/>
              </p:ext>
            </p:extLst>
          </p:nvPr>
        </p:nvGraphicFramePr>
        <p:xfrm>
          <a:off x="202644" y="4910236"/>
          <a:ext cx="2667000" cy="1533525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18078952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6118402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78885953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184423033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112015836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69386629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485157170"/>
                    </a:ext>
                  </a:extLst>
                </a:gridCol>
              </a:tblGrid>
              <a:tr h="21907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SEPTIEMBRE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8231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55317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96098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43103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82881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95173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031048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684398"/>
              </p:ext>
            </p:extLst>
          </p:nvPr>
        </p:nvGraphicFramePr>
        <p:xfrm>
          <a:off x="3131840" y="882045"/>
          <a:ext cx="5688632" cy="1010809"/>
        </p:xfrm>
        <a:graphic>
          <a:graphicData uri="http://schemas.openxmlformats.org/drawingml/2006/table">
            <a:tbl>
              <a:tblPr/>
              <a:tblGrid>
                <a:gridCol w="247332">
                  <a:extLst>
                    <a:ext uri="{9D8B030D-6E8A-4147-A177-3AD203B41FA5}">
                      <a16:colId xmlns:a16="http://schemas.microsoft.com/office/drawing/2014/main" val="2512206752"/>
                    </a:ext>
                  </a:extLst>
                </a:gridCol>
                <a:gridCol w="5441300">
                  <a:extLst>
                    <a:ext uri="{9D8B030D-6E8A-4147-A177-3AD203B41FA5}">
                      <a16:colId xmlns:a16="http://schemas.microsoft.com/office/drawing/2014/main" val="4006295345"/>
                    </a:ext>
                  </a:extLst>
                </a:gridCol>
              </a:tblGrid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Del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 de junio al 6 de julio: Plazo de matriculación de alumnado de E. Infantil y Primaria.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507129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Del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 de Junio al 9 de julio:  Plazo de matriculación de alumnado de ESO y Bachillerato.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4590614"/>
                  </a:ext>
                </a:extLst>
              </a:tr>
              <a:tr h="313083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Del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 de junio al 6 de Julio: solicitudes de vacantes resultantes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41241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21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julio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Adjudicación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las solicitudes presentadas de vacantes resultantes. Todos los niveles.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Fin 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gestión listas de espera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   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Matrícula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en centros 1 y 2 de septiembre.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539305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697225"/>
              </p:ext>
            </p:extLst>
          </p:nvPr>
        </p:nvGraphicFramePr>
        <p:xfrm>
          <a:off x="3131840" y="3345378"/>
          <a:ext cx="5688631" cy="274320"/>
        </p:xfrm>
        <a:graphic>
          <a:graphicData uri="http://schemas.openxmlformats.org/drawingml/2006/table">
            <a:tbl>
              <a:tblPr/>
              <a:tblGrid>
                <a:gridCol w="247333">
                  <a:extLst>
                    <a:ext uri="{9D8B030D-6E8A-4147-A177-3AD203B41FA5}">
                      <a16:colId xmlns:a16="http://schemas.microsoft.com/office/drawing/2014/main" val="2416529387"/>
                    </a:ext>
                  </a:extLst>
                </a:gridCol>
                <a:gridCol w="5441298">
                  <a:extLst>
                    <a:ext uri="{9D8B030D-6E8A-4147-A177-3AD203B41FA5}">
                      <a16:colId xmlns:a16="http://schemas.microsoft.com/office/drawing/2014/main" val="808829276"/>
                    </a:ext>
                  </a:extLst>
                </a:gridCol>
              </a:tblGrid>
              <a:tr h="17890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Arial Narrow" panose="020B0606020202030204" pitchFamily="34" charset="0"/>
                        </a:rPr>
                        <a:t> Agosto:</a:t>
                      </a:r>
                      <a:r>
                        <a:rPr lang="es-ES" sz="900" b="1" baseline="0" dirty="0" smtClean="0">
                          <a:latin typeface="Arial Narrow" panose="020B0606020202030204" pitchFamily="34" charset="0"/>
                        </a:rPr>
                        <a:t> Recepción y gestión de solicitudes extraordinarias.</a:t>
                      </a:r>
                      <a:endParaRPr lang="es-ES" sz="900" b="1" dirty="0"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965739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445158"/>
              </p:ext>
            </p:extLst>
          </p:nvPr>
        </p:nvGraphicFramePr>
        <p:xfrm>
          <a:off x="3131839" y="5103199"/>
          <a:ext cx="5688631" cy="900485"/>
        </p:xfrm>
        <a:graphic>
          <a:graphicData uri="http://schemas.openxmlformats.org/drawingml/2006/table">
            <a:tbl>
              <a:tblPr/>
              <a:tblGrid>
                <a:gridCol w="247332">
                  <a:extLst>
                    <a:ext uri="{9D8B030D-6E8A-4147-A177-3AD203B41FA5}">
                      <a16:colId xmlns:a16="http://schemas.microsoft.com/office/drawing/2014/main" val="1793496703"/>
                    </a:ext>
                  </a:extLst>
                </a:gridCol>
                <a:gridCol w="5441299">
                  <a:extLst>
                    <a:ext uri="{9D8B030D-6E8A-4147-A177-3AD203B41FA5}">
                      <a16:colId xmlns:a16="http://schemas.microsoft.com/office/drawing/2014/main" val="2733827544"/>
                    </a:ext>
                  </a:extLst>
                </a:gridCol>
              </a:tblGrid>
              <a:tr h="223630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y 2 de septiembre</a:t>
                      </a:r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</a:t>
                      </a:r>
                      <a:r>
                        <a:rPr lang="es-E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Matriculación de adjudicados</a:t>
                      </a:r>
                      <a:r>
                        <a:rPr lang="es-E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en vacantes resultantes.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937325"/>
                  </a:ext>
                </a:extLst>
              </a:tr>
              <a:tr h="178904">
                <a:tc>
                  <a:txBody>
                    <a:bodyPr/>
                    <a:lstStyle/>
                    <a:p>
                      <a:pPr algn="l" fontAlgn="ctr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7 </a:t>
                      </a:r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 septiembre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Publicación de Adjudicación de solicitudes de "plazo extraordinario" presentadas desde el 15 de junio al 31 de agosto.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525184"/>
                  </a:ext>
                </a:extLst>
              </a:tr>
              <a:tr h="40253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Después del 7 de septiembre</a:t>
                      </a:r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: Notificación a interesados e interesadas para solicitudes extraordinarias presentadas desde el 1 de septiembre, todos los niveles.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643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84675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" y="457"/>
            <a:ext cx="9144000" cy="6864921"/>
          </a:xfrm>
          <a:prstGeom prst="rect">
            <a:avLst/>
          </a:prstGeom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07950" y="115888"/>
            <a:ext cx="8928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CANALES DE INFORMACIÓN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79512" y="681948"/>
            <a:ext cx="8856538" cy="59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14400" lvl="1" indent="-4572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Portal de Educación: </a:t>
            </a:r>
            <a:r>
              <a:rPr lang="es-ES" altLang="es-ES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es-ES" altLang="es-ES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s-ES" altLang="es-ES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/>
              </a:rPr>
              <a:t>www.educa.jccm.es</a:t>
            </a:r>
            <a:endParaRPr lang="es-ES" altLang="es-ES" b="1" dirty="0" smtClean="0">
              <a:solidFill>
                <a:srgbClr val="FF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485900" lvl="2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Guía </a:t>
            </a:r>
            <a:r>
              <a:rPr lang="es-ES" altLang="es-ES" sz="20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para las familias. </a:t>
            </a:r>
            <a:endParaRPr lang="es-ES" altLang="es-ES" sz="20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1485900" lvl="2" indent="-342900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Video – tutoriales (solicitudes, matriculación, reclamaciones, renuncias…)</a:t>
            </a:r>
          </a:p>
          <a:p>
            <a:pPr marL="1485900" lvl="2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Preguntas frecuentes</a:t>
            </a:r>
          </a:p>
          <a:p>
            <a:pPr marL="1485900" lvl="2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Oferta educativa</a:t>
            </a:r>
            <a:endParaRPr lang="es-ES" altLang="es-ES" sz="32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Centros Educativos.</a:t>
            </a: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Correos electrónicos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: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Albacete: 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4"/>
              </a:rPr>
              <a:t>admision.ab@jccm.es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Ciudad Real: 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5"/>
              </a:rPr>
              <a:t>admision.cr@jccm.es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Cuenca: 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6"/>
              </a:rPr>
              <a:t>admision.cu@jccm.es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Guadalajara: 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7"/>
              </a:rPr>
              <a:t>admision.gu@jccm.es</a:t>
            </a:r>
            <a:endParaRPr lang="es-ES" altLang="es-ES" sz="1800" b="1" dirty="0" smtClean="0">
              <a:solidFill>
                <a:srgbClr val="FF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Toledo: 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8"/>
              </a:rPr>
              <a:t>admision.to@jccm.es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	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9"/>
              </a:rPr>
              <a:t>admision.talavera@jccm.es</a:t>
            </a: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1800" b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10"/>
              </a:rPr>
              <a:t>admision.edu@jccm.es</a:t>
            </a:r>
            <a:endParaRPr lang="es-ES" altLang="es-ES" sz="1800" b="1" dirty="0">
              <a:solidFill>
                <a:srgbClr val="FF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s-ES" altLang="es-ES" sz="32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 smtClean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Teléfonos de información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Único de Información (012).</a:t>
            </a:r>
          </a:p>
          <a:p>
            <a:pPr lvl="1" algn="just" eaLnBrk="1" hangingPunct="1">
              <a:spcBef>
                <a:spcPct val="0"/>
              </a:spcBef>
              <a:buClr>
                <a:srgbClr val="FF0066"/>
              </a:buClr>
              <a:buFont typeface="Wingdings" panose="05000000000000000000" pitchFamily="2" charset="2"/>
              <a:buNone/>
              <a:defRPr/>
            </a:pPr>
            <a:endParaRPr lang="es-ES" altLang="es-ES" sz="1800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410">
            <a:off x="6235372" y="2552793"/>
            <a:ext cx="1864255" cy="2610052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6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8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6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6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8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8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68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8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8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764" y="457"/>
            <a:ext cx="9144000" cy="6864921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829432" y="2132856"/>
            <a:ext cx="41767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4800" b="1" dirty="0" smtClean="0">
                <a:solidFill>
                  <a:srgbClr val="002060"/>
                </a:solidFill>
                <a:latin typeface="+mn-lt"/>
              </a:rPr>
              <a:t>Muchas Gracias por vuestra atención.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70"/>
            <a:ext cx="4894364" cy="685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65841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115616" y="19364"/>
            <a:ext cx="6408241" cy="2060575"/>
          </a:xfrm>
        </p:spPr>
        <p:txBody>
          <a:bodyPr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3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Plazo de Admisión:</a:t>
            </a:r>
            <a:r>
              <a:rPr lang="es-ES" altLang="es-ES" sz="3600" b="1" dirty="0" smtClean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es-ES" altLang="es-ES" sz="3600" b="1" dirty="0" smtClean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</a:rPr>
            </a:br>
            <a:r>
              <a:rPr lang="es-ES" altLang="es-ES" sz="3600" b="1" u="sng" dirty="0">
                <a:solidFill>
                  <a:srgbClr val="FF0000"/>
                </a:solidFill>
                <a:effectLst>
                  <a:outerShdw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Arial Narrow" panose="020B0606020202030204" pitchFamily="34" charset="0"/>
              </a:rPr>
              <a:t>1</a:t>
            </a:r>
            <a:r>
              <a:rPr lang="es-ES" altLang="es-ES" sz="3600" b="1" u="sng" dirty="0" smtClean="0">
                <a:solidFill>
                  <a:srgbClr val="FF0000"/>
                </a:solidFill>
                <a:effectLst>
                  <a:outerShdw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Arial Narrow" panose="020B0606020202030204" pitchFamily="34" charset="0"/>
              </a:rPr>
              <a:t> al 26 de febrero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323528" y="2411749"/>
            <a:ext cx="8496944" cy="4542072"/>
          </a:xfrm>
        </p:spPr>
        <p:txBody>
          <a:bodyPr>
            <a:noAutofit/>
          </a:bodyPr>
          <a:lstStyle/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de nueva incorporación al sistema educativo (3 años).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para cambiar de etapa debe solicitar un centro distinto al actual (paso de un CEIP a un IES – de un IESO a un IES).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solicita un cambio de centro.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se encuentra cursando 4º de ESO y solicita la confirmación de su centro para cursar Bachillerato.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altLang="es-ES" sz="1800" b="1" dirty="0">
                <a:solidFill>
                  <a:srgbClr val="FF0000"/>
                </a:solidFill>
                <a:latin typeface="Arial Narrow" panose="020B0606020202030204" pitchFamily="34" charset="0"/>
              </a:rPr>
              <a:t>IMPORTANTE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s-ES" altLang="es-ES" sz="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NO HAY QUE REALIZAR SOLICITUD DE ADMISIÓN PARA PASAR DE NIVEL EN EL MISMO CENTRO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altLang="es-ES" sz="1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EXCEPTO DE 4º ESO A BACHILLERATO</a:t>
            </a:r>
            <a:endParaRPr lang="es-ES" altLang="es-ES" sz="1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Aquellos solicitantes que deseen un cambio de centro </a:t>
            </a:r>
            <a:r>
              <a:rPr lang="es-ES" sz="18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s-ES" sz="1800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deberán consignar su centro actual entre las preferencias de su solicitud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De hacerlo así, perderían su derecho a permanecer en él en caso de no conseguir el cambio esperado, </a:t>
            </a:r>
            <a:r>
              <a:rPr lang="es-ES" altLang="es-ES" sz="1800" u="sng" dirty="0">
                <a:solidFill>
                  <a:srgbClr val="002060"/>
                </a:solidFill>
                <a:latin typeface="Arial Narrow" panose="020B0606020202030204" pitchFamily="34" charset="0"/>
              </a:rPr>
              <a:t>salvo en el caso de solicitar Bachillerato de Artes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s-ES" sz="1800" dirty="0" smtClean="0">
              <a:solidFill>
                <a:srgbClr val="002060"/>
              </a:solidFill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s-ES" altLang="es-ES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s-ES" altLang="es-ES" sz="18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71600" y="1580752"/>
            <a:ext cx="6881527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  <a:defRPr/>
            </a:pPr>
            <a:r>
              <a:rPr lang="es-ES" altLang="es-ES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Solicitudes por EducamosCLM </a:t>
            </a:r>
            <a:r>
              <a:rPr lang="es-ES" altLang="es-ES" sz="1600" b="1" i="1" dirty="0">
                <a:solidFill>
                  <a:srgbClr val="FF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educamosclm.castillalamancha.es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es-ES" altLang="es-ES" sz="3600" b="1" u="sng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23">
            <a:off x="291221" y="279158"/>
            <a:ext cx="1100666" cy="1540989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03913" cy="11430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educamosCLM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329532" y="1794260"/>
            <a:ext cx="8569325" cy="4947108"/>
          </a:xfrm>
        </p:spPr>
        <p:txBody>
          <a:bodyPr/>
          <a:lstStyle/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Toda persona puede registrar una solicitud telemática con su DNI o N. id. Extranjero o Pasaporte</a:t>
            </a:r>
            <a:r>
              <a:rPr lang="es-ES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(estos últimos deberán aportar toda la documentación que aleguen en los criterios</a:t>
            </a:r>
            <a:r>
              <a:rPr 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). </a:t>
            </a: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altLang="es-ES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Posibilidad de registro en los centros </a:t>
            </a:r>
            <a:r>
              <a:rPr lang="es-ES" alt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por un funcionario por delegación del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director con cita previa.</a:t>
            </a:r>
            <a:endParaRPr lang="es-ES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En caso de localidades con varios centros </a:t>
            </a: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es conveniente completar hasta 6 opciones</a:t>
            </a: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. De no ser así, se considerarán las casillas vacías como que eligen “cualquier centro” de su área de influencia. </a:t>
            </a: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 </a:t>
            </a:r>
            <a:r>
              <a:rPr lang="es-ES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solicitud </a:t>
            </a: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debe ir firmada por los dos</a:t>
            </a:r>
            <a:r>
              <a:rPr lang="es-ES" sz="2000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progenitores/as o tutores/as </a:t>
            </a:r>
            <a:r>
              <a:rPr 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legales</a:t>
            </a: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incluidas las de Bachillerato </a:t>
            </a:r>
            <a:r>
              <a:rPr lang="es-ES" sz="2000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para menores de edad</a:t>
            </a:r>
            <a:r>
              <a:rPr 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Es </a:t>
            </a:r>
            <a:r>
              <a:rPr 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obligatorio que todos </a:t>
            </a: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los usuarios mayores de edad </a:t>
            </a:r>
            <a:r>
              <a:rPr 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registren</a:t>
            </a: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un </a:t>
            </a:r>
            <a:r>
              <a:rPr 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correo electrónico de uso personal en el primer acceso. </a:t>
            </a:r>
            <a:endParaRPr lang="es-ES" sz="2000" b="1" u="sng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ctr">
              <a:buNone/>
              <a:defRPr/>
            </a:pP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Este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correo luego es utilizado para el envío de notificaciones (registro correcto de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 solicitud, aviso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de publicaciones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, etc.)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y para establecer una nueva contraseña de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acceso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en caso de haberla olvidado.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72030">
            <a:off x="7540827" y="387272"/>
            <a:ext cx="1228207" cy="4466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23">
            <a:off x="245476" y="318942"/>
            <a:ext cx="731399" cy="102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92525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8" y="0"/>
            <a:ext cx="9144000" cy="6864921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03913" cy="11430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educamosCLM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35496" y="1626389"/>
            <a:ext cx="8928992" cy="50427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sz="2400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Es muy importante </a:t>
            </a:r>
            <a:r>
              <a:rPr lang="es-ES" altLang="es-ES" sz="24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consignar correctamente el domicilio familiar en la localidad donde el alumno/a está empadronado/a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con sus progenitores o tutores legales. </a:t>
            </a:r>
            <a:r>
              <a:rPr lang="es-ES" altLang="es-ES" sz="2400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De lo contrario el baremo será cero.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Obligatoriedad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de marcar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SÍ o NO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en los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criterios que se aleguen en la solicitud.</a:t>
            </a: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El anexo de miembros computables aparece en la solicitud y deberá ser completado en caso de marcar el criterio de Renta.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Las solicitudes de admisión de 4ºESO a Bachillerato se realizarán también por educamosCLM.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Las Reclamaciones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(</a:t>
            </a:r>
            <a:r>
              <a:rPr lang="es-ES" altLang="es-ES" sz="2400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baremación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y asignación provisional),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Renuncias al proceso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y la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participación en Vacantes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R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esultantes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, también por educamosCLM.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72030">
            <a:off x="7444008" y="458720"/>
            <a:ext cx="1338319" cy="4866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23">
            <a:off x="245476" y="318942"/>
            <a:ext cx="731399" cy="1023996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82" y="-25256"/>
            <a:ext cx="9144000" cy="6864921"/>
          </a:xfrm>
          <a:prstGeom prst="rect">
            <a:avLst/>
          </a:prstGeom>
        </p:spPr>
      </p:pic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262142" y="904423"/>
            <a:ext cx="7344816" cy="1354161"/>
          </a:xfrm>
        </p:spPr>
        <p:txBody>
          <a:bodyPr/>
          <a:lstStyle/>
          <a:p>
            <a:pPr algn="l">
              <a:defRPr/>
            </a:pPr>
            <a:r>
              <a:rPr lang="es-ES" altLang="es-ES" sz="2000" b="1" dirty="0" smtClean="0">
                <a:solidFill>
                  <a:srgbClr val="002060"/>
                </a:solidFill>
              </a:rPr>
              <a:t>1.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Existencia de hermanos/as matriculados en el centro y padres, madres, tutores o tutoras legales que trabajen en el mismo.</a:t>
            </a:r>
            <a:br>
              <a:rPr lang="es-ES" altLang="es-ES" sz="2000" b="1" u="sng" dirty="0" smtClean="0">
                <a:solidFill>
                  <a:srgbClr val="002060"/>
                </a:solidFill>
              </a:rPr>
            </a:br>
            <a:r>
              <a:rPr lang="es-ES" altLang="es-ES" sz="2000" b="1" dirty="0" smtClean="0">
                <a:solidFill>
                  <a:srgbClr val="002060"/>
                </a:solidFill>
              </a:rPr>
              <a:t>(Máximo 10 puntos)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228194" y="2131354"/>
            <a:ext cx="8568952" cy="906552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existencia de hermanos o hermanas en el centro: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10 puntos</a:t>
            </a: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altLang="es-ES" sz="3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existencia de padres, madres, tutores o tutoras legales que trabajen en el centro: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8 puntos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endParaRPr lang="es-ES" altLang="es-ES" sz="2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6765">
            <a:off x="7649041" y="365679"/>
            <a:ext cx="948626" cy="132812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62142" y="3084521"/>
            <a:ext cx="8254837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2000" b="1" dirty="0" smtClean="0">
                <a:solidFill>
                  <a:srgbClr val="002060"/>
                </a:solidFill>
                <a:latin typeface="+mj-lt"/>
              </a:rPr>
              <a:t>2. </a:t>
            </a:r>
            <a:r>
              <a:rPr lang="es-ES" altLang="es-ES" sz="2000" b="1" u="sng" dirty="0" smtClean="0">
                <a:solidFill>
                  <a:srgbClr val="002060"/>
                </a:solidFill>
                <a:latin typeface="+mj-lt"/>
              </a:rPr>
              <a:t>Proximidad </a:t>
            </a:r>
            <a:r>
              <a:rPr lang="es-ES" altLang="es-ES" sz="2000" b="1" u="sng" dirty="0">
                <a:solidFill>
                  <a:srgbClr val="002060"/>
                </a:solidFill>
                <a:latin typeface="+mj-lt"/>
              </a:rPr>
              <a:t>al </a:t>
            </a:r>
            <a:r>
              <a:rPr lang="es-ES" altLang="es-ES" sz="2000" b="1" u="sng" dirty="0" smtClean="0">
                <a:solidFill>
                  <a:srgbClr val="002060"/>
                </a:solidFill>
                <a:latin typeface="+mj-lt"/>
              </a:rPr>
              <a:t>domicilio. </a:t>
            </a:r>
            <a:r>
              <a:rPr lang="es-ES" altLang="es-ES" sz="2000" b="1" dirty="0">
                <a:solidFill>
                  <a:srgbClr val="002060"/>
                </a:solidFill>
                <a:latin typeface="+mj-lt"/>
              </a:rPr>
              <a:t>(máximo 10 puntos).</a:t>
            </a:r>
            <a:endParaRPr lang="es-ES" sz="2000" dirty="0">
              <a:latin typeface="+mj-lt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000" b="1" dirty="0" smtClean="0">
                <a:solidFill>
                  <a:srgbClr val="002060"/>
                </a:solidFill>
              </a:rPr>
              <a:t> 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Domicilio en el área de influencia del centro: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10 puntos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Domicilio 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laboral, o lugar de trabajo, en el área de influencia del centro: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8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Domicilio 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familiar, laboral o lugar de trabajo en área de influencia limítrofes del Centro: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5 puntos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Otras 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áreas de influencia dentro del mismo municipio: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3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Otros 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municipios con centro escolar sostenido con fondos públicos: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0 puntos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ctr" eaLnBrk="1" hangingPunct="1"/>
            <a:r>
              <a:rPr lang="es-ES" altLang="es-ES" sz="2000" b="1" u="sng" dirty="0">
                <a:solidFill>
                  <a:srgbClr val="002060"/>
                </a:solidFill>
              </a:rPr>
              <a:t/>
            </a:r>
            <a:br>
              <a:rPr lang="es-ES" altLang="es-ES" sz="2000" b="1" u="sng" dirty="0">
                <a:solidFill>
                  <a:srgbClr val="002060"/>
                </a:solidFill>
              </a:rPr>
            </a:br>
            <a:r>
              <a:rPr lang="es-ES" altLang="es-E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En ningún caso se puede sumar los puntos del domicilio laboral con los correspondientes al domicilio familiar. </a:t>
            </a:r>
          </a:p>
          <a:p>
            <a:pPr algn="ctr" eaLnBrk="1" hangingPunct="1"/>
            <a:r>
              <a:rPr lang="es-ES" altLang="es-E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Ambos criterios no son excluyentes entre sí (pueden ser alegados los dos), el sistema opta por el criterio más favorable para el </a:t>
            </a:r>
            <a:r>
              <a:rPr lang="es-ES" altLang="es-ES" sz="18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interesado/a en </a:t>
            </a:r>
            <a:r>
              <a:rPr lang="es-ES" altLang="es-ES" sz="1800" b="1" dirty="0">
                <a:solidFill>
                  <a:srgbClr val="7030A0"/>
                </a:solidFill>
                <a:latin typeface="Arial Narrow" panose="020B0606020202030204" pitchFamily="34" charset="0"/>
              </a:rPr>
              <a:t>cada caso.</a:t>
            </a:r>
          </a:p>
          <a:p>
            <a:endParaRPr lang="es-ES" sz="2000" dirty="0"/>
          </a:p>
        </p:txBody>
      </p:sp>
      <p:sp>
        <p:nvSpPr>
          <p:cNvPr id="3" name="Rectángulo 2"/>
          <p:cNvSpPr/>
          <p:nvPr/>
        </p:nvSpPr>
        <p:spPr>
          <a:xfrm>
            <a:off x="2123728" y="149922"/>
            <a:ext cx="3860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b="1" dirty="0" smtClean="0">
                <a:solidFill>
                  <a:srgbClr val="002060"/>
                </a:solidFill>
              </a:rPr>
              <a:t>BAREMACIÓN</a:t>
            </a:r>
            <a:endParaRPr lang="es-ES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8" y="0"/>
            <a:ext cx="9144000" cy="6864921"/>
          </a:xfrm>
          <a:prstGeom prst="rect">
            <a:avLst/>
          </a:prstGeom>
        </p:spPr>
      </p:pic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123508" y="470395"/>
            <a:ext cx="8928100" cy="1570038"/>
          </a:xfrm>
        </p:spPr>
        <p:txBody>
          <a:bodyPr/>
          <a:lstStyle/>
          <a:p>
            <a:pPr>
              <a:defRPr/>
            </a:pPr>
            <a:r>
              <a:rPr lang="es-ES" altLang="es-ES" sz="2000" b="1" dirty="0">
                <a:solidFill>
                  <a:srgbClr val="002060"/>
                </a:solidFill>
              </a:rPr>
              <a:t>3. </a:t>
            </a:r>
            <a:r>
              <a:rPr lang="es-ES" altLang="es-ES" sz="2000" b="1" u="sng" dirty="0">
                <a:solidFill>
                  <a:srgbClr val="002060"/>
                </a:solidFill>
              </a:rPr>
              <a:t>Concurrencia de discapacidad igual o superior al 33% en el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alumno/a</a:t>
            </a:r>
            <a:r>
              <a:rPr lang="es-ES" altLang="es-ES" sz="1800" b="1" u="sng" dirty="0" smtClean="0">
                <a:solidFill>
                  <a:srgbClr val="002060"/>
                </a:solidFill>
              </a:rPr>
              <a:t>, </a:t>
            </a:r>
            <a:r>
              <a:rPr lang="es-ES" altLang="es-ES" sz="1800" b="1" u="sng" dirty="0">
                <a:solidFill>
                  <a:srgbClr val="002060"/>
                </a:solidFill>
              </a:rPr>
              <a:t>en </a:t>
            </a:r>
            <a:r>
              <a:rPr lang="es-ES" altLang="es-ES" sz="2000" b="1" u="sng" dirty="0">
                <a:solidFill>
                  <a:srgbClr val="002060"/>
                </a:solidFill>
              </a:rPr>
              <a:t>algunos de sus padres, madres,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tutores/as </a:t>
            </a:r>
            <a:r>
              <a:rPr lang="es-ES" altLang="es-ES" sz="2000" b="1" u="sng" dirty="0">
                <a:solidFill>
                  <a:srgbClr val="002060"/>
                </a:solidFill>
              </a:rPr>
              <a:t>legales,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hermanos/as.</a:t>
            </a:r>
            <a:r>
              <a:rPr lang="es-ES" altLang="es-ES" sz="2000" b="1" u="sng" dirty="0">
                <a:solidFill>
                  <a:srgbClr val="002060"/>
                </a:solidFill>
              </a:rPr>
              <a:t/>
            </a:r>
            <a:br>
              <a:rPr lang="es-ES" altLang="es-ES" sz="2000" b="1" u="sng" dirty="0">
                <a:solidFill>
                  <a:srgbClr val="002060"/>
                </a:solidFill>
              </a:rPr>
            </a:br>
            <a:r>
              <a:rPr lang="es-ES" altLang="es-ES" sz="2000" b="1" dirty="0">
                <a:solidFill>
                  <a:srgbClr val="002060"/>
                </a:solidFill>
              </a:rPr>
              <a:t>(máximo 2 puntos).</a:t>
            </a:r>
            <a:endParaRPr lang="es-ES" altLang="es-ES" sz="2000" b="1" dirty="0" smtClean="0">
              <a:solidFill>
                <a:srgbClr val="002060"/>
              </a:solidFill>
            </a:endParaRP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311875" y="1861615"/>
            <a:ext cx="8361241" cy="1574586"/>
          </a:xfrm>
        </p:spPr>
        <p:txBody>
          <a:bodyPr/>
          <a:lstStyle/>
          <a:p>
            <a:pPr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Por discapacidad en el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alumno/a solicitante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2 puntos.</a:t>
            </a:r>
          </a:p>
          <a:p>
            <a:pPr algn="just"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Por discapacidad en alguno de sus padres, madres,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tutores/as legales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del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alumno/a solicitante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1 punto.</a:t>
            </a:r>
          </a:p>
          <a:p>
            <a:pPr algn="just"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Por discapacidad en alguno de los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hermanos/as del alumno/a solicitante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0,5 puntos.</a:t>
            </a:r>
            <a:endParaRPr lang="es-ES" altLang="es-ES" sz="1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>
              <a:buFont typeface="Arial" charset="0"/>
              <a:buChar char="•"/>
              <a:defRPr/>
            </a:pPr>
            <a:endParaRPr lang="es-ES" altLang="es-ES" sz="2200" dirty="0" smtClean="0">
              <a:solidFill>
                <a:schemeClr val="bg1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6110">
            <a:off x="7617766" y="5189098"/>
            <a:ext cx="911148" cy="127565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15214" y="3567631"/>
            <a:ext cx="83612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2000" b="1" dirty="0">
                <a:solidFill>
                  <a:srgbClr val="002060"/>
                </a:solidFill>
                <a:latin typeface="+mj-lt"/>
              </a:rPr>
              <a:t>4. </a:t>
            </a:r>
            <a:r>
              <a:rPr lang="es-ES" altLang="es-ES" sz="2000" b="1" u="sng" dirty="0">
                <a:solidFill>
                  <a:srgbClr val="002060"/>
                </a:solidFill>
                <a:latin typeface="+mj-lt"/>
              </a:rPr>
              <a:t>Condición legal de familia numerosa.</a:t>
            </a:r>
            <a:r>
              <a:rPr lang="es-ES" altLang="es-ES" sz="2000" b="1" dirty="0">
                <a:solidFill>
                  <a:srgbClr val="002060"/>
                </a:solidFill>
                <a:latin typeface="+mj-lt"/>
              </a:rPr>
              <a:t> (máximo 2 puntos)</a:t>
            </a:r>
            <a:br>
              <a:rPr lang="es-ES" altLang="es-ES" sz="2000" b="1" dirty="0">
                <a:solidFill>
                  <a:srgbClr val="002060"/>
                </a:solidFill>
                <a:latin typeface="+mj-lt"/>
              </a:rPr>
            </a:br>
            <a:endParaRPr lang="es-ES" sz="2000" dirty="0">
              <a:latin typeface="+mj-l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89340" y="4108245"/>
            <a:ext cx="7840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Familia numerosa de categoría especial: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2 puntos.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Familia numerosa de categoría general: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1 </a:t>
            </a:r>
            <a:r>
              <a:rPr 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punto.</a:t>
            </a:r>
            <a:endParaRPr lang="es-ES" altLang="es-ES" sz="1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42604" y="5063035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2000" b="1" dirty="0">
                <a:solidFill>
                  <a:srgbClr val="002060"/>
                </a:solidFill>
                <a:latin typeface="+mj-lt"/>
              </a:rPr>
              <a:t>5. </a:t>
            </a:r>
            <a:r>
              <a:rPr lang="es-ES" altLang="es-ES" sz="2000" b="1" u="sng" dirty="0">
                <a:solidFill>
                  <a:srgbClr val="002060"/>
                </a:solidFill>
                <a:latin typeface="+mj-lt"/>
              </a:rPr>
              <a:t>Acogimiento familiar.</a:t>
            </a:r>
            <a:endParaRPr lang="es-ES" sz="2000" dirty="0">
              <a:latin typeface="+mj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90411" y="5765241"/>
            <a:ext cx="7437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Situación de acogimiento familiar del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alumno/a: </a:t>
            </a:r>
            <a:r>
              <a:rPr 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2 puntos.</a:t>
            </a:r>
            <a:endParaRPr lang="es-ES" altLang="es-ES" sz="1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93"/>
            <a:ext cx="9144000" cy="6864921"/>
          </a:xfrm>
          <a:prstGeom prst="rect">
            <a:avLst/>
          </a:prstGeom>
        </p:spPr>
      </p:pic>
      <p:sp>
        <p:nvSpPr>
          <p:cNvPr id="23554" name="Rectangle 7"/>
          <p:cNvSpPr>
            <a:spLocks noGrp="1"/>
          </p:cNvSpPr>
          <p:nvPr>
            <p:ph type="title"/>
          </p:nvPr>
        </p:nvSpPr>
        <p:spPr>
          <a:xfrm>
            <a:off x="228600" y="274638"/>
            <a:ext cx="8591872" cy="1143000"/>
          </a:xfrm>
        </p:spPr>
        <p:txBody>
          <a:bodyPr/>
          <a:lstStyle/>
          <a:p>
            <a:pPr algn="l">
              <a:defRPr/>
            </a:pPr>
            <a:r>
              <a:rPr lang="es-ES" altLang="es-ES" sz="2400" b="1" u="sng" dirty="0">
                <a:solidFill>
                  <a:srgbClr val="002060"/>
                </a:solidFill>
              </a:rPr>
              <a:t>6</a:t>
            </a:r>
            <a:r>
              <a:rPr lang="es-ES" altLang="es-ES" sz="2400" b="1" u="sng" dirty="0" smtClean="0">
                <a:solidFill>
                  <a:srgbClr val="002060"/>
                </a:solidFill>
              </a:rPr>
              <a:t>. Rentas anuales de la unidad familiar *</a:t>
            </a:r>
            <a:br>
              <a:rPr lang="es-ES" altLang="es-ES" sz="2400" b="1" u="sng" dirty="0" smtClean="0">
                <a:solidFill>
                  <a:srgbClr val="002060"/>
                </a:solidFill>
              </a:rPr>
            </a:br>
            <a:r>
              <a:rPr lang="es-ES" altLang="es-ES" sz="2400" b="1" dirty="0" smtClean="0">
                <a:solidFill>
                  <a:srgbClr val="002060"/>
                </a:solidFill>
              </a:rPr>
              <a:t>(máximo 1 punto).</a:t>
            </a:r>
          </a:p>
        </p:txBody>
      </p:sp>
      <p:sp>
        <p:nvSpPr>
          <p:cNvPr id="6" name="5 Elipse"/>
          <p:cNvSpPr/>
          <p:nvPr/>
        </p:nvSpPr>
        <p:spPr>
          <a:xfrm>
            <a:off x="395536" y="3120791"/>
            <a:ext cx="8064896" cy="3186168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6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*Si han presentado Declaración de la Renta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2019: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Suma de las  casillas </a:t>
            </a:r>
            <a:r>
              <a:rPr lang="es-ES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435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(Base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imponible general) y </a:t>
            </a:r>
            <a:r>
              <a:rPr lang="es-ES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460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(Base imponible del ahorro).</a:t>
            </a:r>
          </a:p>
          <a:p>
            <a:pPr algn="ctr" eaLnBrk="1" hangingPunct="1">
              <a:defRPr/>
            </a:pPr>
            <a:endParaRPr lang="es-ES" sz="1600" dirty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*Si no se ha presentado Declaración de la Renta en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2019: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Se realizarán las siguientes operaciones en las cuantías imputadas en el Certificado Tributario de IRPF de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2019,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expedido por la Agencia Tributaria: </a:t>
            </a:r>
            <a:r>
              <a:rPr lang="es-ES" sz="1600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Rendimentos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íntegros del trabajo + Rendimientos del capital mobiliario + Ganancias patrimoniales sometidas a retención - Gastos deducibles de estos rendimientos conforme a la normativa tributaria.</a:t>
            </a:r>
          </a:p>
          <a:p>
            <a:pPr algn="ctr" eaLnBrk="1" hangingPunct="1">
              <a:defRPr/>
            </a:pPr>
            <a:endParaRPr lang="es-ES" sz="1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323528" y="1417638"/>
            <a:ext cx="8712968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igual o inferior al IPREM 2019 (7.519,59 €/año):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 punto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que no superen el doble del IPREM 2019 (15,039,18 </a:t>
            </a:r>
            <a:r>
              <a:rPr lang="es-ES" alt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€/año):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0,5 </a:t>
            </a:r>
            <a:r>
              <a:rPr lang="es-ES" altLang="es-ES" sz="2000" b="1" dirty="0">
                <a:solidFill>
                  <a:srgbClr val="002060"/>
                </a:solidFill>
                <a:latin typeface="Arial Narrow" panose="020B0606020202030204" pitchFamily="34" charset="0"/>
              </a:rPr>
              <a:t>punto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000" dirty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superior al doble del IPREM 2019: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 puntos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altLang="es-ES" sz="20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s-ES" altLang="es-ES" sz="20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013">
            <a:off x="7841456" y="5155517"/>
            <a:ext cx="855983" cy="119842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Tema de Office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27153</TotalTime>
  <Words>4003</Words>
  <Application>Microsoft Office PowerPoint</Application>
  <PresentationFormat>Presentación en pantalla (4:3)</PresentationFormat>
  <Paragraphs>684</Paragraphs>
  <Slides>36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Courier New</vt:lpstr>
      <vt:lpstr>Monotype Corsiva</vt:lpstr>
      <vt:lpstr>Times New Roman</vt:lpstr>
      <vt:lpstr>Wingdings</vt:lpstr>
      <vt:lpstr>1_Tema de Office</vt:lpstr>
      <vt:lpstr>2_Tema de Office</vt:lpstr>
      <vt:lpstr>Tema de Office</vt:lpstr>
      <vt:lpstr>Presentación de PowerPoint</vt:lpstr>
      <vt:lpstr>Presentación de PowerPoint</vt:lpstr>
      <vt:lpstr> Plazos y fechas</vt:lpstr>
      <vt:lpstr>Plazo de Admisión: 1 al 26 de febrero</vt:lpstr>
      <vt:lpstr>educamosCLM</vt:lpstr>
      <vt:lpstr>educamosCLM</vt:lpstr>
      <vt:lpstr>1. Existencia de hermanos/as matriculados en el centro y padres, madres, tutores o tutoras legales que trabajen en el mismo. (Máximo 10 puntos)</vt:lpstr>
      <vt:lpstr>3. Concurrencia de discapacidad igual o superior al 33% en el alumno/a, en algunos de sus padres, madres, tutores/as legales, hermanos/as. (máximo 2 puntos).</vt:lpstr>
      <vt:lpstr>6. Rentas anuales de la unidad familiar * (máximo 1 punto).</vt:lpstr>
      <vt:lpstr>7. Expediente académico (Solo para Bachillerato)</vt:lpstr>
      <vt:lpstr>CRITERIOS DE DESEMPATE a igualdad de puntos se ordena por: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Plazo Extraordinario A partir del 15 de junio Sólo se estimarán solicitudes por: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Consejeria de Educación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JCCM</dc:creator>
  <cp:lastModifiedBy>RAQUEL GIL DE PAREJA PALMERO</cp:lastModifiedBy>
  <cp:revision>557</cp:revision>
  <cp:lastPrinted>2018-01-26T07:55:35Z</cp:lastPrinted>
  <dcterms:created xsi:type="dcterms:W3CDTF">2012-12-07T09:48:33Z</dcterms:created>
  <dcterms:modified xsi:type="dcterms:W3CDTF">2021-01-26T10:48:44Z</dcterms:modified>
</cp:coreProperties>
</file>